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sldIdLst>
    <p:sldId id="256" r:id="rId2"/>
    <p:sldId id="291" r:id="rId3"/>
    <p:sldId id="258" r:id="rId4"/>
    <p:sldId id="259" r:id="rId5"/>
    <p:sldId id="261" r:id="rId6"/>
    <p:sldId id="260" r:id="rId7"/>
    <p:sldId id="274" r:id="rId8"/>
    <p:sldId id="275" r:id="rId9"/>
    <p:sldId id="276" r:id="rId10"/>
    <p:sldId id="277" r:id="rId11"/>
    <p:sldId id="293" r:id="rId12"/>
    <p:sldId id="292" r:id="rId13"/>
    <p:sldId id="263" r:id="rId14"/>
    <p:sldId id="289" r:id="rId15"/>
    <p:sldId id="264" r:id="rId16"/>
    <p:sldId id="265" r:id="rId17"/>
    <p:sldId id="266" r:id="rId18"/>
    <p:sldId id="268" r:id="rId19"/>
    <p:sldId id="269" r:id="rId20"/>
    <p:sldId id="270" r:id="rId21"/>
    <p:sldId id="272" r:id="rId22"/>
    <p:sldId id="279" r:id="rId23"/>
    <p:sldId id="278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90" r:id="rId33"/>
    <p:sldId id="288" r:id="rId34"/>
  </p:sldIdLst>
  <p:sldSz cx="13433425" cy="7556500"/>
  <p:notesSz cx="8966200" cy="75565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32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6E6E6"/>
    <a:srgbClr val="FFF9E9"/>
    <a:srgbClr val="FEFAEE"/>
    <a:srgbClr val="FFFC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839" autoAdjust="0"/>
    <p:restoredTop sz="94683" autoAdjust="0"/>
  </p:normalViewPr>
  <p:slideViewPr>
    <p:cSldViewPr>
      <p:cViewPr varScale="1">
        <p:scale>
          <a:sx n="67" d="100"/>
          <a:sy n="67" d="100"/>
        </p:scale>
        <p:origin x="-120" y="-216"/>
      </p:cViewPr>
      <p:guideLst>
        <p:guide orient="horz" pos="2880"/>
        <p:guide pos="32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9178" y="1236678"/>
            <a:ext cx="10075069" cy="2630781"/>
          </a:xfrm>
        </p:spPr>
        <p:txBody>
          <a:bodyPr anchor="b"/>
          <a:lstStyle>
            <a:lvl1pPr algn="ctr">
              <a:defRPr sz="661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178" y="3968912"/>
            <a:ext cx="10075069" cy="1824404"/>
          </a:xfrm>
        </p:spPr>
        <p:txBody>
          <a:bodyPr/>
          <a:lstStyle>
            <a:lvl1pPr marL="0" indent="0" algn="ctr">
              <a:buNone/>
              <a:defRPr sz="2644"/>
            </a:lvl1pPr>
            <a:lvl2pPr marL="503743" indent="0" algn="ctr">
              <a:buNone/>
              <a:defRPr sz="2204"/>
            </a:lvl2pPr>
            <a:lvl3pPr marL="1007486" indent="0" algn="ctr">
              <a:buNone/>
              <a:defRPr sz="1983"/>
            </a:lvl3pPr>
            <a:lvl4pPr marL="1511229" indent="0" algn="ctr">
              <a:buNone/>
              <a:defRPr sz="1763"/>
            </a:lvl4pPr>
            <a:lvl5pPr marL="2014972" indent="0" algn="ctr">
              <a:buNone/>
              <a:defRPr sz="1763"/>
            </a:lvl5pPr>
            <a:lvl6pPr marL="2518715" indent="0" algn="ctr">
              <a:buNone/>
              <a:defRPr sz="1763"/>
            </a:lvl6pPr>
            <a:lvl7pPr marL="3022458" indent="0" algn="ctr">
              <a:buNone/>
              <a:defRPr sz="1763"/>
            </a:lvl7pPr>
            <a:lvl8pPr marL="3526201" indent="0" algn="ctr">
              <a:buNone/>
              <a:defRPr sz="1763"/>
            </a:lvl8pPr>
            <a:lvl9pPr marL="4029944" indent="0" algn="ctr">
              <a:buNone/>
              <a:defRPr sz="1763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153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679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3295" y="402314"/>
            <a:ext cx="2896582" cy="640378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548" y="402314"/>
            <a:ext cx="8521829" cy="640378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7439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08221" y="2800215"/>
            <a:ext cx="11426497" cy="6714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016441" y="4231641"/>
            <a:ext cx="9410057" cy="4272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6/14/2019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983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72147" y="1737995"/>
            <a:ext cx="5847678" cy="4272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923114" y="1737995"/>
            <a:ext cx="5847678" cy="4272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6/14/2019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3917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57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51" y="1883878"/>
            <a:ext cx="11586329" cy="3143294"/>
          </a:xfrm>
        </p:spPr>
        <p:txBody>
          <a:bodyPr anchor="b"/>
          <a:lstStyle>
            <a:lvl1pPr>
              <a:defRPr sz="661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551" y="5056909"/>
            <a:ext cx="11586329" cy="1652984"/>
          </a:xfrm>
        </p:spPr>
        <p:txBody>
          <a:bodyPr/>
          <a:lstStyle>
            <a:lvl1pPr marL="0" indent="0">
              <a:buNone/>
              <a:defRPr sz="2644">
                <a:solidFill>
                  <a:schemeClr val="tx1">
                    <a:tint val="75000"/>
                  </a:schemeClr>
                </a:solidFill>
              </a:defRPr>
            </a:lvl1pPr>
            <a:lvl2pPr marL="503743" indent="0">
              <a:buNone/>
              <a:defRPr sz="2204">
                <a:solidFill>
                  <a:schemeClr val="tx1">
                    <a:tint val="75000"/>
                  </a:schemeClr>
                </a:solidFill>
              </a:defRPr>
            </a:lvl2pPr>
            <a:lvl3pPr marL="1007486" indent="0">
              <a:buNone/>
              <a:defRPr sz="1983">
                <a:solidFill>
                  <a:schemeClr val="tx1">
                    <a:tint val="75000"/>
                  </a:schemeClr>
                </a:solidFill>
              </a:defRPr>
            </a:lvl3pPr>
            <a:lvl4pPr marL="1511229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4pPr>
            <a:lvl5pPr marL="2014972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5pPr>
            <a:lvl6pPr marL="2518715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6pPr>
            <a:lvl7pPr marL="3022458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7pPr>
            <a:lvl8pPr marL="3526201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8pPr>
            <a:lvl9pPr marL="4029944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987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548" y="2011568"/>
            <a:ext cx="5709206" cy="479453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0671" y="2011568"/>
            <a:ext cx="5709206" cy="479453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071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298" y="402314"/>
            <a:ext cx="11586329" cy="146057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298" y="1852393"/>
            <a:ext cx="5682968" cy="907829"/>
          </a:xfrm>
        </p:spPr>
        <p:txBody>
          <a:bodyPr anchor="b"/>
          <a:lstStyle>
            <a:lvl1pPr marL="0" indent="0">
              <a:buNone/>
              <a:defRPr sz="2644" b="1"/>
            </a:lvl1pPr>
            <a:lvl2pPr marL="503743" indent="0">
              <a:buNone/>
              <a:defRPr sz="2204" b="1"/>
            </a:lvl2pPr>
            <a:lvl3pPr marL="1007486" indent="0">
              <a:buNone/>
              <a:defRPr sz="1983" b="1"/>
            </a:lvl3pPr>
            <a:lvl4pPr marL="1511229" indent="0">
              <a:buNone/>
              <a:defRPr sz="1763" b="1"/>
            </a:lvl4pPr>
            <a:lvl5pPr marL="2014972" indent="0">
              <a:buNone/>
              <a:defRPr sz="1763" b="1"/>
            </a:lvl5pPr>
            <a:lvl6pPr marL="2518715" indent="0">
              <a:buNone/>
              <a:defRPr sz="1763" b="1"/>
            </a:lvl6pPr>
            <a:lvl7pPr marL="3022458" indent="0">
              <a:buNone/>
              <a:defRPr sz="1763" b="1"/>
            </a:lvl7pPr>
            <a:lvl8pPr marL="3526201" indent="0">
              <a:buNone/>
              <a:defRPr sz="1763" b="1"/>
            </a:lvl8pPr>
            <a:lvl9pPr marL="4029944" indent="0">
              <a:buNone/>
              <a:defRPr sz="176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298" y="2760222"/>
            <a:ext cx="5682968" cy="405987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0672" y="1852393"/>
            <a:ext cx="5710955" cy="907829"/>
          </a:xfrm>
        </p:spPr>
        <p:txBody>
          <a:bodyPr anchor="b"/>
          <a:lstStyle>
            <a:lvl1pPr marL="0" indent="0">
              <a:buNone/>
              <a:defRPr sz="2644" b="1"/>
            </a:lvl1pPr>
            <a:lvl2pPr marL="503743" indent="0">
              <a:buNone/>
              <a:defRPr sz="2204" b="1"/>
            </a:lvl2pPr>
            <a:lvl3pPr marL="1007486" indent="0">
              <a:buNone/>
              <a:defRPr sz="1983" b="1"/>
            </a:lvl3pPr>
            <a:lvl4pPr marL="1511229" indent="0">
              <a:buNone/>
              <a:defRPr sz="1763" b="1"/>
            </a:lvl4pPr>
            <a:lvl5pPr marL="2014972" indent="0">
              <a:buNone/>
              <a:defRPr sz="1763" b="1"/>
            </a:lvl5pPr>
            <a:lvl6pPr marL="2518715" indent="0">
              <a:buNone/>
              <a:defRPr sz="1763" b="1"/>
            </a:lvl6pPr>
            <a:lvl7pPr marL="3022458" indent="0">
              <a:buNone/>
              <a:defRPr sz="1763" b="1"/>
            </a:lvl7pPr>
            <a:lvl8pPr marL="3526201" indent="0">
              <a:buNone/>
              <a:defRPr sz="1763" b="1"/>
            </a:lvl8pPr>
            <a:lvl9pPr marL="4029944" indent="0">
              <a:buNone/>
              <a:defRPr sz="176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0672" y="2760222"/>
            <a:ext cx="5710955" cy="405987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647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966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434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298" y="503767"/>
            <a:ext cx="4332629" cy="1763183"/>
          </a:xfrm>
        </p:spPr>
        <p:txBody>
          <a:bodyPr anchor="b"/>
          <a:lstStyle>
            <a:lvl1pPr>
              <a:defRPr sz="3526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0956" y="1087996"/>
            <a:ext cx="6800671" cy="5370013"/>
          </a:xfrm>
        </p:spPr>
        <p:txBody>
          <a:bodyPr/>
          <a:lstStyle>
            <a:lvl1pPr>
              <a:defRPr sz="3526"/>
            </a:lvl1pPr>
            <a:lvl2pPr>
              <a:defRPr sz="3085"/>
            </a:lvl2pPr>
            <a:lvl3pPr>
              <a:defRPr sz="2644"/>
            </a:lvl3pPr>
            <a:lvl4pPr>
              <a:defRPr sz="2204"/>
            </a:lvl4pPr>
            <a:lvl5pPr>
              <a:defRPr sz="2204"/>
            </a:lvl5pPr>
            <a:lvl6pPr>
              <a:defRPr sz="2204"/>
            </a:lvl6pPr>
            <a:lvl7pPr>
              <a:defRPr sz="2204"/>
            </a:lvl7pPr>
            <a:lvl8pPr>
              <a:defRPr sz="2204"/>
            </a:lvl8pPr>
            <a:lvl9pPr>
              <a:defRPr sz="220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298" y="2266950"/>
            <a:ext cx="4332629" cy="4199805"/>
          </a:xfrm>
        </p:spPr>
        <p:txBody>
          <a:bodyPr/>
          <a:lstStyle>
            <a:lvl1pPr marL="0" indent="0">
              <a:buNone/>
              <a:defRPr sz="1763"/>
            </a:lvl1pPr>
            <a:lvl2pPr marL="503743" indent="0">
              <a:buNone/>
              <a:defRPr sz="1543"/>
            </a:lvl2pPr>
            <a:lvl3pPr marL="1007486" indent="0">
              <a:buNone/>
              <a:defRPr sz="1322"/>
            </a:lvl3pPr>
            <a:lvl4pPr marL="1511229" indent="0">
              <a:buNone/>
              <a:defRPr sz="1102"/>
            </a:lvl4pPr>
            <a:lvl5pPr marL="2014972" indent="0">
              <a:buNone/>
              <a:defRPr sz="1102"/>
            </a:lvl5pPr>
            <a:lvl6pPr marL="2518715" indent="0">
              <a:buNone/>
              <a:defRPr sz="1102"/>
            </a:lvl6pPr>
            <a:lvl7pPr marL="3022458" indent="0">
              <a:buNone/>
              <a:defRPr sz="1102"/>
            </a:lvl7pPr>
            <a:lvl8pPr marL="3526201" indent="0">
              <a:buNone/>
              <a:defRPr sz="1102"/>
            </a:lvl8pPr>
            <a:lvl9pPr marL="4029944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781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298" y="503767"/>
            <a:ext cx="4332629" cy="1763183"/>
          </a:xfrm>
        </p:spPr>
        <p:txBody>
          <a:bodyPr anchor="b"/>
          <a:lstStyle>
            <a:lvl1pPr>
              <a:defRPr sz="3526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0956" y="1087996"/>
            <a:ext cx="6800671" cy="5370013"/>
          </a:xfrm>
        </p:spPr>
        <p:txBody>
          <a:bodyPr anchor="t"/>
          <a:lstStyle>
            <a:lvl1pPr marL="0" indent="0">
              <a:buNone/>
              <a:defRPr sz="3526"/>
            </a:lvl1pPr>
            <a:lvl2pPr marL="503743" indent="0">
              <a:buNone/>
              <a:defRPr sz="3085"/>
            </a:lvl2pPr>
            <a:lvl3pPr marL="1007486" indent="0">
              <a:buNone/>
              <a:defRPr sz="2644"/>
            </a:lvl3pPr>
            <a:lvl4pPr marL="1511229" indent="0">
              <a:buNone/>
              <a:defRPr sz="2204"/>
            </a:lvl4pPr>
            <a:lvl5pPr marL="2014972" indent="0">
              <a:buNone/>
              <a:defRPr sz="2204"/>
            </a:lvl5pPr>
            <a:lvl6pPr marL="2518715" indent="0">
              <a:buNone/>
              <a:defRPr sz="2204"/>
            </a:lvl6pPr>
            <a:lvl7pPr marL="3022458" indent="0">
              <a:buNone/>
              <a:defRPr sz="2204"/>
            </a:lvl7pPr>
            <a:lvl8pPr marL="3526201" indent="0">
              <a:buNone/>
              <a:defRPr sz="2204"/>
            </a:lvl8pPr>
            <a:lvl9pPr marL="4029944" indent="0">
              <a:buNone/>
              <a:defRPr sz="2204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298" y="2266950"/>
            <a:ext cx="4332629" cy="4199805"/>
          </a:xfrm>
        </p:spPr>
        <p:txBody>
          <a:bodyPr/>
          <a:lstStyle>
            <a:lvl1pPr marL="0" indent="0">
              <a:buNone/>
              <a:defRPr sz="1763"/>
            </a:lvl1pPr>
            <a:lvl2pPr marL="503743" indent="0">
              <a:buNone/>
              <a:defRPr sz="1543"/>
            </a:lvl2pPr>
            <a:lvl3pPr marL="1007486" indent="0">
              <a:buNone/>
              <a:defRPr sz="1322"/>
            </a:lvl3pPr>
            <a:lvl4pPr marL="1511229" indent="0">
              <a:buNone/>
              <a:defRPr sz="1102"/>
            </a:lvl4pPr>
            <a:lvl5pPr marL="2014972" indent="0">
              <a:buNone/>
              <a:defRPr sz="1102"/>
            </a:lvl5pPr>
            <a:lvl6pPr marL="2518715" indent="0">
              <a:buNone/>
              <a:defRPr sz="1102"/>
            </a:lvl6pPr>
            <a:lvl7pPr marL="3022458" indent="0">
              <a:buNone/>
              <a:defRPr sz="1102"/>
            </a:lvl7pPr>
            <a:lvl8pPr marL="3526201" indent="0">
              <a:buNone/>
              <a:defRPr sz="1102"/>
            </a:lvl8pPr>
            <a:lvl9pPr marL="4029944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162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548" y="402314"/>
            <a:ext cx="11586329" cy="1460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548" y="2011568"/>
            <a:ext cx="11586329" cy="4794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548" y="7003756"/>
            <a:ext cx="3022521" cy="4023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9822" y="7003756"/>
            <a:ext cx="4533781" cy="4023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87356" y="7003756"/>
            <a:ext cx="3022521" cy="4023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964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p:txStyles>
    <p:titleStyle>
      <a:lvl1pPr algn="l" defTabSz="1007486" rtl="0" eaLnBrk="1" latinLnBrk="0" hangingPunct="1">
        <a:lnSpc>
          <a:spcPct val="90000"/>
        </a:lnSpc>
        <a:spcBef>
          <a:spcPct val="0"/>
        </a:spcBef>
        <a:buNone/>
        <a:defRPr sz="484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871" indent="-251871" algn="l" defTabSz="1007486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5" kern="1200">
          <a:solidFill>
            <a:schemeClr val="tx1"/>
          </a:solidFill>
          <a:latin typeface="+mn-lt"/>
          <a:ea typeface="+mn-ea"/>
          <a:cs typeface="+mn-cs"/>
        </a:defRPr>
      </a:lvl1pPr>
      <a:lvl2pPr marL="755614" indent="-251871" algn="l" defTabSz="100748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4" kern="1200">
          <a:solidFill>
            <a:schemeClr val="tx1"/>
          </a:solidFill>
          <a:latin typeface="+mn-lt"/>
          <a:ea typeface="+mn-ea"/>
          <a:cs typeface="+mn-cs"/>
        </a:defRPr>
      </a:lvl2pPr>
      <a:lvl3pPr marL="1259357" indent="-251871" algn="l" defTabSz="100748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4" kern="1200">
          <a:solidFill>
            <a:schemeClr val="tx1"/>
          </a:solidFill>
          <a:latin typeface="+mn-lt"/>
          <a:ea typeface="+mn-ea"/>
          <a:cs typeface="+mn-cs"/>
        </a:defRPr>
      </a:lvl3pPr>
      <a:lvl4pPr marL="1763100" indent="-251871" algn="l" defTabSz="100748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4pPr>
      <a:lvl5pPr marL="2266843" indent="-251871" algn="l" defTabSz="100748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5pPr>
      <a:lvl6pPr marL="2770586" indent="-251871" algn="l" defTabSz="100748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6pPr>
      <a:lvl7pPr marL="3274329" indent="-251871" algn="l" defTabSz="100748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7pPr>
      <a:lvl8pPr marL="3778072" indent="-251871" algn="l" defTabSz="100748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8pPr>
      <a:lvl9pPr marL="4281815" indent="-251871" algn="l" defTabSz="100748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1pPr>
      <a:lvl2pPr marL="503743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2pPr>
      <a:lvl3pPr marL="1007486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3pPr>
      <a:lvl4pPr marL="1511229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4pPr>
      <a:lvl5pPr marL="2014972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5pPr>
      <a:lvl6pPr marL="2518715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6pPr>
      <a:lvl7pPr marL="3022458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7pPr>
      <a:lvl8pPr marL="3526201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8pPr>
      <a:lvl9pPr marL="4029944" algn="l" defTabSz="1007486" rtl="0" eaLnBrk="1" latinLnBrk="0" hangingPunct="1">
        <a:defRPr sz="198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6.wd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38.png"/><Relationship Id="rId4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38.png"/><Relationship Id="rId4" Type="http://schemas.microsoft.com/office/2007/relationships/hdphoto" Target="../media/hdphoto1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92176" y="1155807"/>
            <a:ext cx="10225136" cy="2077492"/>
          </a:xfrm>
        </p:spPr>
        <p:txBody>
          <a:bodyPr/>
          <a:lstStyle/>
          <a:p>
            <a:r>
              <a:rPr lang="ru-RU" sz="5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</a:t>
            </a:r>
            <a:r>
              <a:rPr lang="ru-RU" sz="4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ЛОГОПЕДИЧЕСКАЯ  ПРАКТИКА</a:t>
            </a:r>
            <a:br>
              <a:rPr lang="ru-RU" sz="4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4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             или </a:t>
            </a:r>
            <a:br>
              <a:rPr lang="ru-RU" sz="4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4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СТАЖИРОВКА В ОНЛАЙН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"/>
          </p:nvPr>
        </p:nvSpPr>
        <p:spPr>
          <a:xfrm>
            <a:off x="1172096" y="5794474"/>
            <a:ext cx="10153128" cy="1027461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   </a:t>
            </a:r>
            <a:r>
              <a:rPr lang="ru-RU" sz="3200" u="sng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Хухлынина</a:t>
            </a:r>
            <a:r>
              <a:rPr lang="ru-RU" sz="32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Юлия Анатольевна</a:t>
            </a:r>
            <a:endParaRPr lang="ru-RU" sz="3200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ru-RU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учитель-логопед</a:t>
            </a:r>
            <a:endParaRPr lang="ru-RU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2" descr="http://daroutevgt.com/images/check-box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4064" y="1401986"/>
            <a:ext cx="1235549" cy="1151170"/>
          </a:xfrm>
          <a:prstGeom prst="rect">
            <a:avLst/>
          </a:prstGeom>
          <a:noFill/>
        </p:spPr>
      </p:pic>
      <p:pic>
        <p:nvPicPr>
          <p:cNvPr id="33794" name="Picture 2" descr="https://4.bp.blogspot.com/-bnd5sju0mYs/WgfC9KjOgqI/AAAAAAAACDI/85iQ_oZXlUMbOP6laDIs80pneT-3Qq7GACLcBGAs/s1600/7201e60e5e075a315b08c2fac12dd5a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36991" y="2770138"/>
            <a:ext cx="3703909" cy="360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72496" y="609898"/>
            <a:ext cx="4824536" cy="1227254"/>
          </a:xfrm>
        </p:spPr>
        <p:txBody>
          <a:bodyPr>
            <a:normAutofit fontScale="90000"/>
          </a:bodyPr>
          <a:lstStyle/>
          <a:p>
            <a:r>
              <a:rPr lang="ru-RU" sz="4794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над текстом</a:t>
            </a:r>
            <a:endParaRPr lang="ru-RU" sz="4794" b="1" u="sng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subTitle" idx="4"/>
          </p:nvPr>
        </p:nvSpPr>
        <p:spPr>
          <a:xfrm>
            <a:off x="1446381" y="2266082"/>
            <a:ext cx="11961208" cy="38779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Чтение с подчеркиванием, поиск букв, предлогов, орфограмм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://daroutevgt.com/images/check-box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024" y="1978050"/>
            <a:ext cx="804130" cy="749214"/>
          </a:xfrm>
          <a:prstGeom prst="rect">
            <a:avLst/>
          </a:prstGeom>
          <a:noFill/>
        </p:spPr>
      </p:pic>
      <p:pic>
        <p:nvPicPr>
          <p:cNvPr id="4100" name="Picture 4" descr="F:\Снимок экрана 2019-06-10 в 15.36.16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25526" r="-3516" b="10566"/>
          <a:stretch/>
        </p:blipFill>
        <p:spPr bwMode="auto">
          <a:xfrm>
            <a:off x="1328154" y="2829792"/>
            <a:ext cx="11314211" cy="448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933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72296" y="465882"/>
            <a:ext cx="7056784" cy="1227254"/>
          </a:xfrm>
        </p:spPr>
        <p:txBody>
          <a:bodyPr>
            <a:normAutofit/>
          </a:bodyPr>
          <a:lstStyle/>
          <a:p>
            <a:r>
              <a:rPr lang="ru-RU" sz="4794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Отслеживание динамики</a:t>
            </a:r>
            <a:endParaRPr lang="ru-RU" sz="4794" b="1" u="sng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subTitle" idx="4"/>
          </p:nvPr>
        </p:nvSpPr>
        <p:spPr>
          <a:xfrm>
            <a:off x="1446381" y="2266082"/>
            <a:ext cx="11961208" cy="38779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122" name="Picture 2" descr="F:\первый на обследовании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45" b="23751"/>
          <a:stretch/>
        </p:blipFill>
        <p:spPr bwMode="auto">
          <a:xfrm>
            <a:off x="4639865" y="3217664"/>
            <a:ext cx="4387226" cy="399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классная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78" b="19958"/>
          <a:stretch/>
        </p:blipFill>
        <p:spPr bwMode="auto">
          <a:xfrm>
            <a:off x="31353" y="1618010"/>
            <a:ext cx="4608512" cy="388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последний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4" b="33293"/>
          <a:stretch/>
        </p:blipFill>
        <p:spPr bwMode="auto">
          <a:xfrm>
            <a:off x="8660928" y="1537732"/>
            <a:ext cx="4603154" cy="335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01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40072" y="681906"/>
            <a:ext cx="12673408" cy="138336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      </a:t>
            </a: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Пройдите </a:t>
            </a:r>
            <a:r>
              <a:rPr lang="ru-RU" sz="36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ЛОГОПЕДИЧЕСКУЮ ПАКТИКУ </a:t>
            </a:r>
            <a:r>
              <a:rPr lang="ru-RU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не выходя из дома, присутствуя на реальных онлайн-занятиях </a:t>
            </a:r>
            <a:br>
              <a:rPr lang="ru-RU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логопеда с ребенком в удобные вам даты, время и график!</a:t>
            </a:r>
          </a:p>
        </p:txBody>
      </p:sp>
      <p:pic>
        <p:nvPicPr>
          <p:cNvPr id="4" name="Picture 2" descr="https://www.defectologiya.pro/imag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45" b="98565" l="3146" r="97848">
                        <a14:foregroundMark x1="2980" y1="35885" x2="81623" y2="42105"/>
                        <a14:foregroundMark x1="81623" y1="42105" x2="86424" y2="56938"/>
                        <a14:foregroundMark x1="86424" y1="56938" x2="87417" y2="86124"/>
                        <a14:foregroundMark x1="87417" y1="86124" x2="61093" y2="89713"/>
                        <a14:foregroundMark x1="61093" y1="89713" x2="7119" y2="87560"/>
                        <a14:foregroundMark x1="7119" y1="87560" x2="3311" y2="75120"/>
                        <a14:foregroundMark x1="3311" y1="75120" x2="5629" y2="36842"/>
                        <a14:foregroundMark x1="20033" y1="3589" x2="19205" y2="27990"/>
                        <a14:foregroundMark x1="19205" y1="27990" x2="11258" y2="32057"/>
                        <a14:foregroundMark x1="11258" y1="32057" x2="16391" y2="22727"/>
                        <a14:foregroundMark x1="16391" y1="22727" x2="24669" y2="24163"/>
                        <a14:foregroundMark x1="24669" y1="24163" x2="28477" y2="12201"/>
                        <a14:foregroundMark x1="28477" y1="12201" x2="34603" y2="22010"/>
                        <a14:foregroundMark x1="34603" y1="22010" x2="40232" y2="12919"/>
                        <a14:foregroundMark x1="40232" y1="12919" x2="41060" y2="25359"/>
                        <a14:foregroundMark x1="41060" y1="25359" x2="49172" y2="23923"/>
                        <a14:foregroundMark x1="49172" y1="23923" x2="57285" y2="30383"/>
                        <a14:foregroundMark x1="57285" y1="30383" x2="60927" y2="17943"/>
                        <a14:foregroundMark x1="60927" y1="17943" x2="58609" y2="5742"/>
                        <a14:foregroundMark x1="58609" y1="5742" x2="65563" y2="12201"/>
                        <a14:foregroundMark x1="65563" y1="12201" x2="66722" y2="24880"/>
                        <a14:foregroundMark x1="66722" y1="24880" x2="71523" y2="15311"/>
                        <a14:foregroundMark x1="71523" y1="15311" x2="76325" y2="26555"/>
                        <a14:foregroundMark x1="76325" y1="26555" x2="82285" y2="17225"/>
                        <a14:foregroundMark x1="82285" y1="17225" x2="90728" y2="21531"/>
                        <a14:foregroundMark x1="90728" y1="21531" x2="96358" y2="34211"/>
                        <a14:foregroundMark x1="96358" y1="34211" x2="96523" y2="46890"/>
                        <a14:foregroundMark x1="96523" y1="46890" x2="91556" y2="57656"/>
                        <a14:foregroundMark x1="91556" y1="57656" x2="91556" y2="82775"/>
                        <a14:foregroundMark x1="91556" y1="82775" x2="83940" y2="89713"/>
                        <a14:foregroundMark x1="83940" y1="89713" x2="83113" y2="89474"/>
                        <a14:foregroundMark x1="15397" y1="89474" x2="24669" y2="93062"/>
                        <a14:foregroundMark x1="24669" y1="93062" x2="80795" y2="95933"/>
                        <a14:foregroundMark x1="80795" y1="95933" x2="87748" y2="89952"/>
                        <a14:foregroundMark x1="87748" y1="89952" x2="87748" y2="83014"/>
                        <a14:foregroundMark x1="16060" y1="94737" x2="32450" y2="94976"/>
                        <a14:foregroundMark x1="32450" y1="94976" x2="61258" y2="93301"/>
                        <a14:foregroundMark x1="61258" y1="93301" x2="87417" y2="96172"/>
                        <a14:foregroundMark x1="87417" y1="88517" x2="83444" y2="98565"/>
                        <a14:foregroundMark x1="94702" y1="29904" x2="97848" y2="41148"/>
                        <a14:foregroundMark x1="97848" y1="41148" x2="92715" y2="47129"/>
                        <a14:foregroundMark x1="18874" y1="4545" x2="22185" y2="5981"/>
                        <a14:foregroundMark x1="42715" y1="4306" x2="43543" y2="4545"/>
                        <a14:foregroundMark x1="83609" y1="9091" x2="88742" y2="7895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116312" y="2482106"/>
            <a:ext cx="7056784" cy="4883668"/>
          </a:xfrm>
          <a:prstGeom prst="rect">
            <a:avLst/>
          </a:prstGeom>
          <a:noFill/>
        </p:spPr>
      </p:pic>
      <p:pic>
        <p:nvPicPr>
          <p:cNvPr id="5" name="Picture 2" descr="http://daroutevgt.com/images/check-box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8040" y="537890"/>
            <a:ext cx="1605458" cy="14958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8120" y="2338090"/>
            <a:ext cx="11209404" cy="4464496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 нужна практика (стажировка):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Вы студент, прошли профессиональную переподготовку и Вам необходимо прохождение практики;</a:t>
            </a:r>
            <a:b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Вы планируете начать частную практику и хотите посмотреть как это работает?</a:t>
            </a:r>
            <a:b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Вы хотите расширить свои навыки по новым для себя параметрам (видам нарушения, возрастному цензу, научиться заниматься онлайн и т.д.)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процессе практики (стажировки) Вы ознакомитесь: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 методами и приемами диагностики и коррекции в зависимости от возраста ученика и нарушения речи;</a:t>
            </a:r>
            <a:b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 категориями детей, занимающихся в нашем логопедическом онлайн-центре, с особенностями их развития.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22532" name="Picture 4" descr="https://png.pngtree.com/svg/20170919/question_mark_108137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1976" y="2698130"/>
            <a:ext cx="1268352" cy="1620672"/>
          </a:xfrm>
          <a:prstGeom prst="rect">
            <a:avLst/>
          </a:prstGeom>
          <a:noFill/>
        </p:spPr>
      </p:pic>
      <p:pic>
        <p:nvPicPr>
          <p:cNvPr id="22534" name="Picture 6" descr="https://zabavnik.club/wp-content/uploads/Kartinki_pro_vosklicatelnyy_znak_32_14215212-1024x88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35345" y="4786362"/>
            <a:ext cx="1584176" cy="1537037"/>
          </a:xfrm>
          <a:prstGeom prst="rect">
            <a:avLst/>
          </a:prstGeom>
          <a:noFill/>
        </p:spPr>
      </p:pic>
      <p:pic>
        <p:nvPicPr>
          <p:cNvPr id="22538" name="Picture 10" descr="https://4.bp.blogspot.com/-bnd5sju0mYs/WgfC9KjOgqI/AAAAAAAACDI/85iQ_oZXlUMbOP6laDIs80pneT-3Qq7GACLcBGAs/s1600/7201e60e5e075a315b08c2fac12dd5a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13056" y="177850"/>
            <a:ext cx="2518660" cy="2448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5904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080" y="681906"/>
            <a:ext cx="12094448" cy="7193470"/>
          </a:xfrm>
        </p:spPr>
        <p:txBody>
          <a:bodyPr/>
          <a:lstStyle/>
          <a:p>
            <a:pPr algn="l"/>
            <a:r>
              <a:rPr lang="ru-RU" sz="3596" dirty="0"/>
              <a:t/>
            </a:r>
            <a:br>
              <a:rPr lang="ru-RU" sz="3596" dirty="0"/>
            </a:b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нужно никуда ходить. Вы экономите свое время!</a:t>
            </a:r>
            <a:b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Более низкая цена, по сравнению с очной стажировкой у специалиста.</a:t>
            </a:r>
            <a:b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 смотрите реальные, а не постановочные занятия.          Видите в динамике, какой результат дают конкретные методы и приемы работы.</a:t>
            </a:r>
            <a:b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Наблюдаете работу с учениками разного возраста, с различными нарушениями.</a:t>
            </a:r>
            <a:b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Ученики не знают о присутствии наблюдателей, поэтому ведут себя естественно.</a:t>
            </a:r>
            <a:b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 сами выбираете из расписания те занятия, которые подходят по времени.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96232" y="681906"/>
            <a:ext cx="9443739" cy="6456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596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ПРИЕМУЩЕСТВА ОНЛАЙН ПРАКТИКИ:</a:t>
            </a:r>
          </a:p>
        </p:txBody>
      </p:sp>
      <p:pic>
        <p:nvPicPr>
          <p:cNvPr id="4" name="Picture 5" descr="http://daroutevgt.com/images/check-box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008" y="1834034"/>
            <a:ext cx="459504" cy="428122"/>
          </a:xfrm>
          <a:prstGeom prst="rect">
            <a:avLst/>
          </a:prstGeom>
          <a:noFill/>
        </p:spPr>
      </p:pic>
      <p:pic>
        <p:nvPicPr>
          <p:cNvPr id="5" name="Picture 5" descr="http://daroutevgt.com/images/check-box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008" y="2338090"/>
            <a:ext cx="459504" cy="428122"/>
          </a:xfrm>
          <a:prstGeom prst="rect">
            <a:avLst/>
          </a:prstGeom>
          <a:noFill/>
        </p:spPr>
      </p:pic>
      <p:pic>
        <p:nvPicPr>
          <p:cNvPr id="6" name="Picture 5" descr="http://daroutevgt.com/images/check-box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008" y="3202186"/>
            <a:ext cx="459504" cy="428122"/>
          </a:xfrm>
          <a:prstGeom prst="rect">
            <a:avLst/>
          </a:prstGeom>
          <a:noFill/>
        </p:spPr>
      </p:pic>
      <p:pic>
        <p:nvPicPr>
          <p:cNvPr id="7" name="Picture 5" descr="http://daroutevgt.com/images/check-box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008" y="4498330"/>
            <a:ext cx="459504" cy="428122"/>
          </a:xfrm>
          <a:prstGeom prst="rect">
            <a:avLst/>
          </a:prstGeom>
          <a:noFill/>
        </p:spPr>
      </p:pic>
      <p:pic>
        <p:nvPicPr>
          <p:cNvPr id="8" name="Picture 5" descr="http://daroutevgt.com/images/check-box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008" y="5362426"/>
            <a:ext cx="459504" cy="428122"/>
          </a:xfrm>
          <a:prstGeom prst="rect">
            <a:avLst/>
          </a:prstGeom>
          <a:noFill/>
        </p:spPr>
      </p:pic>
      <p:pic>
        <p:nvPicPr>
          <p:cNvPr id="9" name="Picture 5" descr="http://daroutevgt.com/images/check-box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008" y="6298530"/>
            <a:ext cx="459504" cy="428122"/>
          </a:xfrm>
          <a:prstGeom prst="rect">
            <a:avLst/>
          </a:prstGeom>
          <a:noFill/>
        </p:spPr>
      </p:pic>
      <p:pic>
        <p:nvPicPr>
          <p:cNvPr id="11" name="Picture 13" descr="https://xn--80adju7ada4f.xn--p1ai/wp-content/uploads/2019/04/check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0128" y="465882"/>
            <a:ext cx="963275" cy="9632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5391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20368" y="681906"/>
            <a:ext cx="6303023" cy="830016"/>
          </a:xfrm>
        </p:spPr>
        <p:txBody>
          <a:bodyPr>
            <a:normAutofit/>
          </a:bodyPr>
          <a:lstStyle/>
          <a:p>
            <a:r>
              <a:rPr lang="ru-RU" sz="4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вы приобретаете</a:t>
            </a:r>
          </a:p>
        </p:txBody>
      </p:sp>
      <p:sp>
        <p:nvSpPr>
          <p:cNvPr id="4" name="Текст 3"/>
          <p:cNvSpPr>
            <a:spLocks noGrp="1"/>
          </p:cNvSpPr>
          <p:nvPr>
            <p:ph idx="1"/>
          </p:nvPr>
        </p:nvSpPr>
        <p:spPr>
          <a:xfrm>
            <a:off x="1172096" y="1690018"/>
            <a:ext cx="12098645" cy="5600919"/>
          </a:xfrm>
        </p:spPr>
        <p:txBody>
          <a:bodyPr/>
          <a:lstStyle/>
          <a:p>
            <a:pPr marL="0" indent="0" algn="l">
              <a:buNone/>
            </a:pP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Присутствие на онлайн-занятиях логопеда-наставника с учениками в течение 30 дней</a:t>
            </a:r>
          </a:p>
          <a:p>
            <a:pPr algn="l"/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6-8 и более индивидуальных онлайн-занятий с разными детьми, от 2-3 учеников минимум</a:t>
            </a:r>
          </a:p>
          <a:p>
            <a:pPr algn="l"/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Проработка в группе с другими практикантами занятий. </a:t>
            </a:r>
          </a:p>
          <a:p>
            <a:pPr marL="0" indent="0" algn="l">
              <a:buNone/>
            </a:pP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(По сути, это как обучение)</a:t>
            </a:r>
          </a:p>
          <a:p>
            <a:pPr algn="l"/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Сертификат о прохождении практики</a:t>
            </a:r>
          </a:p>
          <a:p>
            <a:endParaRPr lang="ru-RU" sz="3596" dirty="0"/>
          </a:p>
        </p:txBody>
      </p:sp>
      <p:pic>
        <p:nvPicPr>
          <p:cNvPr id="6" name="Picture 5" descr="http://daroutevgt.com/images/check-box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016" y="1690018"/>
            <a:ext cx="459504" cy="428122"/>
          </a:xfrm>
          <a:prstGeom prst="rect">
            <a:avLst/>
          </a:prstGeom>
          <a:noFill/>
        </p:spPr>
      </p:pic>
      <p:pic>
        <p:nvPicPr>
          <p:cNvPr id="7" name="Picture 5" descr="http://daroutevgt.com/images/check-box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016" y="3274194"/>
            <a:ext cx="459504" cy="428122"/>
          </a:xfrm>
          <a:prstGeom prst="rect">
            <a:avLst/>
          </a:prstGeom>
          <a:noFill/>
        </p:spPr>
      </p:pic>
      <p:pic>
        <p:nvPicPr>
          <p:cNvPr id="8" name="Picture 5" descr="http://daroutevgt.com/images/check-box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016" y="4930378"/>
            <a:ext cx="459504" cy="428122"/>
          </a:xfrm>
          <a:prstGeom prst="rect">
            <a:avLst/>
          </a:prstGeom>
          <a:noFill/>
        </p:spPr>
      </p:pic>
      <p:pic>
        <p:nvPicPr>
          <p:cNvPr id="10" name="Picture 5" descr="http://daroutevgt.com/images/check-box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016" y="6658570"/>
            <a:ext cx="459504" cy="428122"/>
          </a:xfrm>
          <a:prstGeom prst="rect">
            <a:avLst/>
          </a:prstGeom>
          <a:noFill/>
        </p:spPr>
      </p:pic>
      <p:pic>
        <p:nvPicPr>
          <p:cNvPr id="9" name="Picture 4" descr="https://png.pngtree.com/svg/20170919/question_mark_1081376.png">
            <a:extLst>
              <a:ext uri="{FF2B5EF4-FFF2-40B4-BE49-F238E27FC236}">
                <a16:creationId xmlns:a16="http://schemas.microsoft.com/office/drawing/2014/main" xmlns="" id="{158537D1-8C54-4512-9017-8F52450BA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164985" y="465882"/>
            <a:ext cx="792088" cy="10121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1584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4104" y="1041946"/>
            <a:ext cx="10790452" cy="1106688"/>
          </a:xfrm>
        </p:spPr>
        <p:txBody>
          <a:bodyPr>
            <a:normAutofit/>
          </a:bodyPr>
          <a:lstStyle/>
          <a:p>
            <a:r>
              <a:rPr lang="ru-RU" sz="32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Наблюдение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реальных онлайн занятий </a:t>
            </a:r>
            <a:b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расписанию логопеда-наставника (занятие 45 мин)</a:t>
            </a:r>
          </a:p>
        </p:txBody>
      </p:sp>
      <p:pic>
        <p:nvPicPr>
          <p:cNvPr id="19458" name="Picture 2" descr="https://cdn.pixabay.com/photo/2018/06/26/21/13/detective-3500261_960_7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26" b="94848" l="3523" r="89824">
                        <a14:foregroundMark x1="5088" y1="92272" x2="45010" y2="50585"/>
                        <a14:foregroundMark x1="45010" y1="50585" x2="62622" y2="67916"/>
                        <a14:foregroundMark x1="62622" y1="67916" x2="50294" y2="90164"/>
                        <a14:foregroundMark x1="50294" y1="90164" x2="54403" y2="89930"/>
                        <a14:foregroundMark x1="3718" y1="88759" x2="9785" y2="80796"/>
                        <a14:foregroundMark x1="29159" y1="55035" x2="52250" y2="58080"/>
                        <a14:foregroundMark x1="52250" y1="58080" x2="67123" y2="55035"/>
                        <a14:foregroundMark x1="54795" y1="54333" x2="70254" y2="54333"/>
                        <a14:foregroundMark x1="66732" y1="7026" x2="26223" y2="8899"/>
                        <a14:foregroundMark x1="43053" y1="93677" x2="54403" y2="94848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606465" y="393874"/>
            <a:ext cx="2824280" cy="2359028"/>
          </a:xfrm>
          <a:prstGeom prst="rect">
            <a:avLst/>
          </a:prstGeom>
          <a:noFill/>
        </p:spPr>
      </p:pic>
      <p:pic>
        <p:nvPicPr>
          <p:cNvPr id="5" name="Picture 5" descr="http://daroutevgt.com/images/check-box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008" y="1257970"/>
            <a:ext cx="689256" cy="642183"/>
          </a:xfrm>
          <a:prstGeom prst="rect">
            <a:avLst/>
          </a:prstGeom>
          <a:noFill/>
        </p:spPr>
      </p:pic>
      <p:pic>
        <p:nvPicPr>
          <p:cNvPr id="3074" name="Picture 2" descr="F:\Снимок экрана 2019-06-10 в 15.15.27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3"/>
          <a:stretch/>
        </p:blipFill>
        <p:spPr bwMode="auto">
          <a:xfrm>
            <a:off x="724636" y="2626122"/>
            <a:ext cx="11925300" cy="457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610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8120" y="2050058"/>
            <a:ext cx="11377264" cy="3384376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Групповая проработка 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занятий</a:t>
            </a:r>
            <a:b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Ответы на вопросы в течение 45 минут по графику логопеда-наставника в специальном виртуальном 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классе</a:t>
            </a:r>
            <a:b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Специальный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WhatsApp 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чат с другими практикантами</a:t>
            </a:r>
          </a:p>
        </p:txBody>
      </p:sp>
      <p:pic>
        <p:nvPicPr>
          <p:cNvPr id="4" name="Picture 13" descr="https://xn--80adju7ada4f.xn--p1ai/wp-content/uploads/2019/04/check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535" y="2221244"/>
            <a:ext cx="630405" cy="630405"/>
          </a:xfrm>
          <a:prstGeom prst="rect">
            <a:avLst/>
          </a:prstGeom>
          <a:noFill/>
        </p:spPr>
      </p:pic>
      <p:pic>
        <p:nvPicPr>
          <p:cNvPr id="18438" name="Picture 6" descr="https://www.underconsideration.com/quipsologies/quip_images/new-emoji-prof-76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229" y1="45140" x2="42578" y2="40389"/>
                        <a14:foregroundMark x1="12500" y1="39741" x2="12500" y2="72786"/>
                        <a14:foregroundMark x1="51302" y1="84881" x2="69010" y2="85745"/>
                        <a14:foregroundMark x1="69010" y1="85745" x2="85417" y2="83801"/>
                        <a14:foregroundMark x1="85417" y1="83801" x2="82161" y2="26134"/>
                        <a14:foregroundMark x1="82161" y1="26134" x2="68359" y2="11447"/>
                        <a14:foregroundMark x1="68359" y1="11447" x2="53646" y2="30886"/>
                        <a14:foregroundMark x1="53646" y1="30886" x2="55208" y2="59179"/>
                        <a14:foregroundMark x1="55208" y1="59179" x2="49219" y2="85313"/>
                        <a14:foregroundMark x1="49219" y1="85313" x2="70182" y2="82505"/>
                        <a14:foregroundMark x1="70182" y1="82505" x2="73047" y2="82505"/>
                        <a14:foregroundMark x1="54167" y1="89633" x2="71094" y2="87905"/>
                        <a14:foregroundMark x1="71094" y1="87905" x2="65755" y2="87905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060528" y="177850"/>
            <a:ext cx="3310073" cy="1995526"/>
          </a:xfrm>
          <a:prstGeom prst="rect">
            <a:avLst/>
          </a:prstGeom>
          <a:noFill/>
        </p:spPr>
      </p:pic>
      <p:pic>
        <p:nvPicPr>
          <p:cNvPr id="10" name="Picture 13" descr="https://xn--80adju7ada4f.xn--p1ai/wp-content/uploads/2019/04/checked.png">
            <a:extLst>
              <a:ext uri="{FF2B5EF4-FFF2-40B4-BE49-F238E27FC236}">
                <a16:creationId xmlns:a16="http://schemas.microsoft.com/office/drawing/2014/main" xmlns="" id="{6D8D48D0-5A91-4B1F-99B3-8C2B4D9AD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409" y="3202186"/>
            <a:ext cx="630405" cy="630405"/>
          </a:xfrm>
          <a:prstGeom prst="rect">
            <a:avLst/>
          </a:prstGeom>
          <a:noFill/>
        </p:spPr>
      </p:pic>
      <p:pic>
        <p:nvPicPr>
          <p:cNvPr id="11" name="Picture 13" descr="https://xn--80adju7ada4f.xn--p1ai/wp-content/uploads/2019/04/checked.png">
            <a:extLst>
              <a:ext uri="{FF2B5EF4-FFF2-40B4-BE49-F238E27FC236}">
                <a16:creationId xmlns:a16="http://schemas.microsoft.com/office/drawing/2014/main" xmlns="" id="{8683C758-5BA6-44D8-8E1B-1C1D833A3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024" y="4498330"/>
            <a:ext cx="630405" cy="6304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3250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6068640" y="681906"/>
            <a:ext cx="6849905" cy="327703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РАСПИСАНИЕ ЗАНЯТИЙ (МСК):    длительность 45 мин</a:t>
            </a:r>
            <a:endParaRPr lang="ru-RU" sz="3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ru-RU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ПН</a:t>
            </a:r>
            <a:r>
              <a:rPr lang="ru-RU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-  </a:t>
            </a:r>
            <a:r>
              <a:rPr lang="ru-RU" sz="3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13.30 </a:t>
            </a:r>
            <a:r>
              <a:rPr lang="ru-RU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ru-RU" sz="3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Матвей</a:t>
            </a:r>
            <a:r>
              <a:rPr lang="ru-RU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СР</a:t>
            </a:r>
            <a:r>
              <a:rPr lang="ru-RU" sz="3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  </a:t>
            </a:r>
            <a:r>
              <a:rPr lang="ru-RU" sz="3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13.30 – Матвей     16.00 - Михаил</a:t>
            </a:r>
            <a:r>
              <a:rPr lang="ru-RU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СБ</a:t>
            </a:r>
            <a:r>
              <a:rPr lang="ru-RU" sz="3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ru-RU" sz="3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10.00 </a:t>
            </a:r>
            <a:r>
              <a:rPr lang="ru-RU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ru-RU" sz="3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Даня, 12.00 – Артем</a:t>
            </a:r>
          </a:p>
          <a:p>
            <a:pPr marL="0" indent="0">
              <a:buNone/>
            </a:pPr>
            <a:r>
              <a:rPr lang="ru-RU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ВС</a:t>
            </a:r>
            <a:r>
              <a:rPr lang="ru-RU" sz="3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 </a:t>
            </a:r>
            <a:r>
              <a:rPr lang="ru-RU" sz="3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10.00 </a:t>
            </a:r>
            <a:r>
              <a:rPr lang="ru-RU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Даня, 12.00 – Артем</a:t>
            </a:r>
            <a:r>
              <a:rPr lang="ru-RU" sz="3596" dirty="0"/>
              <a:t/>
            </a:r>
            <a:br>
              <a:rPr lang="ru-RU" sz="3596" dirty="0"/>
            </a:br>
            <a:endParaRPr lang="ru-RU" sz="3596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924624" y="4948381"/>
            <a:ext cx="73983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ГРАФИК РАЗБОРА </a:t>
            </a:r>
            <a:r>
              <a:rPr lang="ru-RU" sz="2800" b="1" kern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ЗАНЯТИЙ: </a:t>
            </a:r>
            <a:endParaRPr lang="ru-RU" sz="2800" b="1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/>
            <a:r>
              <a:rPr lang="ru-RU" sz="2800" b="1" kern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СРАЗУ ПОСЛЕ ЗАНЯТИЙ</a:t>
            </a:r>
            <a:endParaRPr lang="ru-RU" sz="2800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1028080" y="897930"/>
            <a:ext cx="4224108" cy="2511632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97" b="1" dirty="0">
                <a:ln w="0"/>
                <a:solidFill>
                  <a:schemeClr val="tx1"/>
                </a:solidFill>
              </a:rPr>
              <a:t>В НЕДЕЛЮ ВЫ МОЖЕТЕ ПОСМОТРЕТЬ ДО </a:t>
            </a:r>
            <a:r>
              <a:rPr lang="ru-RU" sz="2397" b="1" dirty="0" smtClean="0">
                <a:ln w="0"/>
                <a:solidFill>
                  <a:schemeClr val="tx1"/>
                </a:solidFill>
              </a:rPr>
              <a:t>7 </a:t>
            </a:r>
            <a:r>
              <a:rPr lang="ru-RU" sz="2397" b="1" dirty="0">
                <a:ln w="0"/>
                <a:solidFill>
                  <a:schemeClr val="tx1"/>
                </a:solidFill>
              </a:rPr>
              <a:t>ЗАНЯТИЙ</a:t>
            </a:r>
          </a:p>
        </p:txBody>
      </p:sp>
      <p:sp>
        <p:nvSpPr>
          <p:cNvPr id="6" name="Стрелка вправо 5"/>
          <p:cNvSpPr/>
          <p:nvPr/>
        </p:nvSpPr>
        <p:spPr>
          <a:xfrm>
            <a:off x="1028080" y="4066282"/>
            <a:ext cx="4680520" cy="288032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>
                <a:ln w="0"/>
                <a:solidFill>
                  <a:schemeClr val="tx1"/>
                </a:solidFill>
              </a:rPr>
              <a:t>ВЫ МОЖЕТЕ ЗАДАВАТЬ СВОИ ВОПРОСЫ ПО ЗАНЯТИЯМ </a:t>
            </a:r>
            <a:r>
              <a:rPr lang="ru-RU" sz="2300" b="1" dirty="0" smtClean="0">
                <a:ln w="0"/>
                <a:solidFill>
                  <a:schemeClr val="tx1"/>
                </a:solidFill>
              </a:rPr>
              <a:t>В ЛЮБОЕ ВРЕМЯ</a:t>
            </a:r>
            <a:endParaRPr lang="ru-RU" sz="2300" b="1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939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60128" y="3922266"/>
            <a:ext cx="6756664" cy="2858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96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завершения практики Вам высылается </a:t>
            </a:r>
            <a:r>
              <a:rPr lang="ru-RU" sz="2996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электронный сертификат </a:t>
            </a:r>
            <a:r>
              <a:rPr lang="ru-RU" sz="2996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прохождении логопедической практики в Институте повышения квалификации и переподготовки </a:t>
            </a:r>
            <a:r>
              <a:rPr lang="ru-RU" sz="2996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Дефектология Проф.</a:t>
            </a:r>
          </a:p>
        </p:txBody>
      </p:sp>
      <p:pic>
        <p:nvPicPr>
          <p:cNvPr id="6" name="Picture 13" descr="https://xn--80adju7ada4f.xn--p1ai/wp-content/uploads/2019/04/check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000" y="3706242"/>
            <a:ext cx="1259159" cy="1259159"/>
          </a:xfrm>
          <a:prstGeom prst="rect">
            <a:avLst/>
          </a:prstGeom>
          <a:noFill/>
        </p:spPr>
      </p:pic>
      <p:pic>
        <p:nvPicPr>
          <p:cNvPr id="15362" name="Picture 2" descr="http://www.unn.ru/site/posts/images/_invalid-name@3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4304" y="753914"/>
            <a:ext cx="2328456" cy="2805315"/>
          </a:xfrm>
          <a:prstGeom prst="rect">
            <a:avLst/>
          </a:prstGeom>
          <a:noFill/>
        </p:spPr>
      </p:pic>
      <p:pic>
        <p:nvPicPr>
          <p:cNvPr id="1026" name="Picture 2" descr="F:\cert_example_6483_15605258212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864" y="198398"/>
            <a:ext cx="4935493" cy="701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979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0048" y="1618010"/>
            <a:ext cx="8784976" cy="1340670"/>
          </a:xfrm>
        </p:spPr>
        <p:txBody>
          <a:bodyPr>
            <a:normAutofit fontScale="90000"/>
          </a:bodyPr>
          <a:lstStyle/>
          <a:p>
            <a:pPr algn="l"/>
            <a:r>
              <a:rPr lang="ru-RU" sz="3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</a:t>
            </a:r>
            <a:r>
              <a:rPr lang="ru-RU" sz="3100" b="1" u="sng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Хухлынина</a:t>
            </a:r>
            <a:r>
              <a:rPr lang="ru-RU" sz="31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Юлия Анатольевна:</a:t>
            </a:r>
            <a:r>
              <a:rPr lang="ru-RU" sz="31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1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</a:t>
            </a:r>
            <a:r>
              <a:rPr lang="ru-RU" sz="3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Практикующий логопед</a:t>
            </a:r>
            <a:br>
              <a:rPr lang="ru-RU" sz="3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Педагог высшей квалификационной категории</a:t>
            </a:r>
            <a:r>
              <a:rPr lang="ru-RU" sz="2996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996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996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ru-RU" sz="2996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996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794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794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4794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235992" y="3202186"/>
            <a:ext cx="5976664" cy="4956165"/>
          </a:xfrm>
        </p:spPr>
        <p:txBody>
          <a:bodyPr/>
          <a:lstStyle/>
          <a:p>
            <a:pPr algn="just"/>
            <a:r>
              <a:rPr lang="ru-RU" sz="2996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ru-RU" sz="2996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Образование</a:t>
            </a:r>
            <a:r>
              <a:rPr lang="ru-RU" sz="2996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07000"/>
              </a:lnSpc>
            </a:pP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Новосибирский государственный педагогический университет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(Год окончания 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2014, институт детства, кафедра коррекционной педагогики, специальность учитель-логопед, специализация ранняя речевая диагностика и коррекция)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ru-RU" sz="20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Педагогический стаж:</a:t>
            </a:r>
          </a:p>
          <a:p>
            <a:pPr algn="just">
              <a:lnSpc>
                <a:spcPct val="107000"/>
              </a:lnSpc>
              <a:spcAft>
                <a:spcPts val="899"/>
              </a:spcAft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*Более 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лет, из них 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лет 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должности учителя-логопеда дистанционной школы для детей инвалидов, школьный </a:t>
            </a:r>
            <a:r>
              <a:rPr lang="ru-RU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логопункт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3"/>
          </p:nvPr>
        </p:nvSpPr>
        <p:spPr>
          <a:xfrm>
            <a:off x="6500688" y="3202186"/>
            <a:ext cx="6624736" cy="3724096"/>
          </a:xfrm>
        </p:spPr>
        <p:txBody>
          <a:bodyPr/>
          <a:lstStyle/>
          <a:p>
            <a:r>
              <a:rPr lang="ru-RU" dirty="0"/>
              <a:t>       </a:t>
            </a:r>
            <a:r>
              <a:rPr lang="ru-RU" sz="2996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Опыт работы:</a:t>
            </a:r>
          </a:p>
          <a:p>
            <a:pPr algn="just">
              <a:lnSpc>
                <a:spcPct val="107000"/>
              </a:lnSpc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Работаю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речевыми нарушениями у детей разного возраста и взрослых: дизартрия, дислалия, алалия, дисграфия, 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дислексия, билингвизм 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Имею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практический опыт работы с детьми с ЗПР и УО, с неговорящими 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детьми, детьми с ДЦП, аутизмом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Являюсь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логопедом и наставником логопедической практики на 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портале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Суперлогопед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</a:p>
          <a:p>
            <a:endParaRPr lang="ru-RU" dirty="0"/>
          </a:p>
        </p:txBody>
      </p:sp>
      <p:pic>
        <p:nvPicPr>
          <p:cNvPr id="40975" name="Picture 15" descr="https://xn--80adju7ada4f.xn--p1ai/wp-content/uploads/2019/04/check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008" y="2914154"/>
            <a:ext cx="720080" cy="720080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94FABD9-2726-4CD1-9AA8-8A605F6F22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68"/>
          <a:stretch/>
        </p:blipFill>
        <p:spPr>
          <a:xfrm>
            <a:off x="1190898" y="1614488"/>
            <a:ext cx="720080" cy="888437"/>
          </a:xfrm>
          <a:prstGeom prst="rect">
            <a:avLst/>
          </a:prstGeom>
        </p:spPr>
      </p:pic>
      <p:pic>
        <p:nvPicPr>
          <p:cNvPr id="18" name="Picture 15" descr="https://xn--80adju7ada4f.xn--p1ai/wp-content/uploads/2019/04/checked.png">
            <a:extLst>
              <a:ext uri="{FF2B5EF4-FFF2-40B4-BE49-F238E27FC236}">
                <a16:creationId xmlns:a16="http://schemas.microsoft.com/office/drawing/2014/main" xmlns="" id="{F0B42840-F744-4198-B5C3-EA3977D35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008" y="5716785"/>
            <a:ext cx="720080" cy="720080"/>
          </a:xfrm>
          <a:prstGeom prst="rect">
            <a:avLst/>
          </a:prstGeom>
          <a:noFill/>
        </p:spPr>
      </p:pic>
      <p:pic>
        <p:nvPicPr>
          <p:cNvPr id="19" name="Picture 15" descr="https://xn--80adju7ada4f.xn--p1ai/wp-content/uploads/2019/04/checked.png">
            <a:extLst>
              <a:ext uri="{FF2B5EF4-FFF2-40B4-BE49-F238E27FC236}">
                <a16:creationId xmlns:a16="http://schemas.microsoft.com/office/drawing/2014/main" xmlns="" id="{A18864A3-810E-4990-B618-0CE46AEC3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4704" y="2986162"/>
            <a:ext cx="720080" cy="720080"/>
          </a:xfrm>
          <a:prstGeom prst="rect">
            <a:avLst/>
          </a:prstGeom>
          <a:noFill/>
        </p:spPr>
      </p:pic>
      <p:pic>
        <p:nvPicPr>
          <p:cNvPr id="1026" name="Picture 2" descr="F:\IMG_98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4" r="994" b="8341"/>
          <a:stretch/>
        </p:blipFill>
        <p:spPr bwMode="auto">
          <a:xfrm>
            <a:off x="10101088" y="206000"/>
            <a:ext cx="2798168" cy="3068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6032" y="2122066"/>
            <a:ext cx="12098645" cy="4956774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Вы отсылаете заполненную форму обратной связи на Дефектология Проф. </a:t>
            </a:r>
            <a:b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С Вами связывается логопед-куратор и совместно с Вами подбирает параметры практики (расписание, возраст ребенка, нарушение и т.д.), а также тестируется техническая сторона. </a:t>
            </a:r>
            <a:b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Далее, Вас передают логопеду-наставнику, который подходит по параметрам логопедических занятий. </a:t>
            </a:r>
            <a:b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Я с Вами связываюсь по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WhatsApp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высылаю на электронную почту расписание занятий и разборов, информацию об учениках, ссылки на онлайн классы и комнату для разбора занятий. Включаю Вас в специальный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WhatsApp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чат.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36192" y="897930"/>
            <a:ext cx="792088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Чек-лист по прохождению практики  у наставника   </a:t>
            </a:r>
            <a:r>
              <a:rPr lang="ru-RU" sz="3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Хухлыниной</a:t>
            </a:r>
            <a:r>
              <a:rPr lang="ru-RU" sz="3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Ю.А.</a:t>
            </a:r>
            <a:endParaRPr lang="ru-RU" sz="3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5" descr="http://daroutevgt.com/images/check-box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040" y="753914"/>
            <a:ext cx="1033885" cy="963275"/>
          </a:xfrm>
          <a:prstGeom prst="rect">
            <a:avLst/>
          </a:prstGeom>
          <a:noFill/>
        </p:spPr>
      </p:pic>
      <p:pic>
        <p:nvPicPr>
          <p:cNvPr id="14338" name="Picture 2" descr="https://im0-tub-ru.yandex.net/i?id=16d370259b4c0fb05bc079b7be1797cc&amp;n=1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0" b="92188" l="5625" r="93750">
                        <a14:foregroundMark x1="5625" y1="40313" x2="13438" y2="59688"/>
                        <a14:foregroundMark x1="23125" y1="90625" x2="30625" y2="92188"/>
                        <a14:foregroundMark x1="84063" y1="10938" x2="87500" y2="20625"/>
                        <a14:foregroundMark x1="81875" y1="6250" x2="93750" y2="187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-600000">
            <a:off x="11174145" y="186388"/>
            <a:ext cx="1728577" cy="17285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60021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8040" y="1401986"/>
            <a:ext cx="12098645" cy="5613214"/>
          </a:xfrm>
        </p:spPr>
        <p:txBody>
          <a:bodyPr/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Вы регистрируетесь на сайтах СуперЛогопед и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pruffme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ЗАРАНЕЕ ПРОВЕРЯЕТЕ ПОДКЛЮЧЕНИЕ К ОНЛАЙН КЛАССУ, К КОМНАТЕ ДЛЯ РАЗБОРА ЗАНЯТИЙ, ОТКЛЮЧАЕТЕ БЛОКИРОВЩИК РЕКЛАМЫ, АНТИВИРУСНУЮ ПРОГРАММУ. Решаете все технические вопросы.</a:t>
            </a:r>
            <a:b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В назначенное время занятий, Вы присоединяетесь и наблюдаете. Записываете свои вопросы по занятию.</a:t>
            </a:r>
            <a:b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ВАЖНО! Сначала нужно авторизоваться на сайте СуперЛогопед, затем проходить по ссылке в класс.</a:t>
            </a:r>
            <a:b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Принимаете участие в групповом обсуждении с другими практикантами по графику, получаете ответы на свои вопросы. </a:t>
            </a:r>
            <a:b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ВАЖНО! Сначала нужно авторизоваться на сайте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pruffme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затем проходить по ссылке в комнату.</a:t>
            </a:r>
            <a:r>
              <a:rPr lang="ru-RU" sz="2996" dirty="0"/>
              <a:t/>
            </a:r>
            <a:br>
              <a:rPr lang="ru-RU" sz="2996" dirty="0"/>
            </a:br>
            <a:endParaRPr lang="ru-RU" sz="2996" dirty="0"/>
          </a:p>
        </p:txBody>
      </p:sp>
      <p:pic>
        <p:nvPicPr>
          <p:cNvPr id="5" name="Picture 2" descr="https://im0-tub-ru.yandex.net/i?id=16d370259b4c0fb05bc079b7be1797cc&amp;n=13">
            <a:extLst>
              <a:ext uri="{FF2B5EF4-FFF2-40B4-BE49-F238E27FC236}">
                <a16:creationId xmlns:a16="http://schemas.microsoft.com/office/drawing/2014/main" xmlns="" id="{1D05E685-F485-4576-9DCC-3AA78CDA4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50" b="92188" l="5625" r="93750">
                        <a14:foregroundMark x1="5625" y1="40313" x2="13438" y2="59688"/>
                        <a14:foregroundMark x1="23125" y1="90625" x2="30625" y2="92188"/>
                        <a14:foregroundMark x1="84063" y1="10938" x2="87500" y2="20625"/>
                        <a14:foregroundMark x1="81875" y1="6250" x2="93750" y2="187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-600000">
            <a:off x="11565180" y="314802"/>
            <a:ext cx="1728577" cy="17285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218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im0-tub-ru.yandex.net/i?id=04d7bf3ef2e3931604a14ac939cd06c5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6042" y1="66270" x2="50833" y2="62698"/>
                      </a14:backgroundRemoval>
                    </a14:imgEffect>
                  </a14:imgLayer>
                </a14:imgProps>
              </a:ext>
            </a:extLst>
          </a:blip>
          <a:srcRect l="34707" r="34793"/>
          <a:stretch/>
        </p:blipFill>
        <p:spPr bwMode="auto">
          <a:xfrm>
            <a:off x="10605144" y="177850"/>
            <a:ext cx="2313380" cy="3422439"/>
          </a:xfrm>
          <a:prstGeom prst="rect">
            <a:avLst/>
          </a:prstGeom>
          <a:noFill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84264" y="1185962"/>
            <a:ext cx="7178001" cy="6123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 descr="http://astrologyonly.com/wp-content/uploads/2019/05/Right-Arrow-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395406">
            <a:off x="1710749" y="3245257"/>
            <a:ext cx="2369660" cy="90264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56072" y="393874"/>
            <a:ext cx="1664238" cy="645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596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ШАГ 1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8320" y="465882"/>
            <a:ext cx="8455411" cy="553344"/>
          </a:xfrm>
        </p:spPr>
        <p:txBody>
          <a:bodyPr>
            <a:normAutofit fontScale="90000"/>
          </a:bodyPr>
          <a:lstStyle/>
          <a:p>
            <a:r>
              <a:rPr lang="ru-RU" sz="3596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Регистрация на сайте </a:t>
            </a:r>
            <a:r>
              <a:rPr lang="ru-RU" sz="3596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СуперЛогопед</a:t>
            </a:r>
            <a:endParaRPr lang="ru-RU" sz="3596" b="1" u="sng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5862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4264" y="1473994"/>
            <a:ext cx="9178414" cy="645568"/>
          </a:xfrm>
        </p:spPr>
        <p:txBody>
          <a:bodyPr>
            <a:normAutofit fontScale="90000"/>
          </a:bodyPr>
          <a:lstStyle/>
          <a:p>
            <a:r>
              <a:rPr lang="ru-RU" sz="4195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Регистрация на сайте </a:t>
            </a:r>
            <a:r>
              <a:rPr lang="ru-RU" sz="4195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СуперЛогопед</a:t>
            </a:r>
            <a:endParaRPr lang="ru-RU" sz="4195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68040" y="1473994"/>
            <a:ext cx="1728192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96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ШАГ 2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000" y="2266082"/>
            <a:ext cx="12854554" cy="5030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 descr="http://astrologyonly.com/wp-content/uploads/2019/05/Right-Arrow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395406">
            <a:off x="9407028" y="2870463"/>
            <a:ext cx="1850950" cy="70505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111254" y="3243097"/>
            <a:ext cx="5993709" cy="507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97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Выбрать для регистрации</a:t>
            </a:r>
          </a:p>
        </p:txBody>
      </p:sp>
      <p:pic>
        <p:nvPicPr>
          <p:cNvPr id="10" name="Picture 2" descr="https://im0-tub-ru.yandex.net/i?id=04d7bf3ef2e3931604a14ac939cd06c5&amp;n=13">
            <a:extLst>
              <a:ext uri="{FF2B5EF4-FFF2-40B4-BE49-F238E27FC236}">
                <a16:creationId xmlns:a16="http://schemas.microsoft.com/office/drawing/2014/main" xmlns="" id="{71458E5C-8F82-496F-BD54-C4D4092BE5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6042" y1="66270" x2="50833" y2="62698"/>
                      </a14:backgroundRemoval>
                    </a14:imgEffect>
                  </a14:imgLayer>
                </a14:imgProps>
              </a:ext>
            </a:extLst>
          </a:blip>
          <a:srcRect l="34707" r="34793"/>
          <a:stretch/>
        </p:blipFill>
        <p:spPr bwMode="auto">
          <a:xfrm>
            <a:off x="11181208" y="0"/>
            <a:ext cx="2100614" cy="31076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35822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4024" y="897930"/>
            <a:ext cx="1664238" cy="645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596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ШАГ 3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276552" y="6442546"/>
            <a:ext cx="3103885" cy="6455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ru-RU" sz="4195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Выбрать</a:t>
            </a: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0128" y="1906042"/>
            <a:ext cx="10489301" cy="4246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 descr="http://astrologyonly.com/wp-content/uploads/2019/05/Right-Arrow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305702">
            <a:off x="7675022" y="6109128"/>
            <a:ext cx="3019339" cy="695990"/>
          </a:xfrm>
          <a:prstGeom prst="rect">
            <a:avLst/>
          </a:prstGeom>
          <a:noFill/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396232" y="897930"/>
            <a:ext cx="9178414" cy="6455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369954">
              <a:defRPr/>
            </a:pPr>
            <a:r>
              <a:rPr lang="ru-RU" sz="4195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Регистрация на сайте </a:t>
            </a:r>
            <a:r>
              <a:rPr lang="ru-RU" sz="4195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СуперЛогопед</a:t>
            </a:r>
            <a:endParaRPr lang="ru-RU" sz="4195" b="1" kern="0" dirty="0">
              <a:solidFill>
                <a:sysClr val="windowText" lastClr="0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Picture 2" descr="https://im0-tub-ru.yandex.net/i?id=04d7bf3ef2e3931604a14ac939cd06c5&amp;n=13">
            <a:extLst>
              <a:ext uri="{FF2B5EF4-FFF2-40B4-BE49-F238E27FC236}">
                <a16:creationId xmlns:a16="http://schemas.microsoft.com/office/drawing/2014/main" xmlns="" id="{AC63AA47-FC3D-43A7-90B2-56B7ED843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6042" y1="66270" x2="50833" y2="62698"/>
                      </a14:backgroundRemoval>
                    </a14:imgEffect>
                  </a14:imgLayer>
                </a14:imgProps>
              </a:ext>
            </a:extLst>
          </a:blip>
          <a:srcRect l="34707" r="34793"/>
          <a:stretch/>
        </p:blipFill>
        <p:spPr bwMode="auto">
          <a:xfrm>
            <a:off x="11037192" y="105842"/>
            <a:ext cx="2313380" cy="34224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83303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7101" y="973253"/>
            <a:ext cx="9178414" cy="645568"/>
          </a:xfrm>
        </p:spPr>
        <p:txBody>
          <a:bodyPr>
            <a:normAutofit fontScale="90000"/>
          </a:bodyPr>
          <a:lstStyle/>
          <a:p>
            <a:r>
              <a:rPr lang="ru-RU" sz="4195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Регистрация на сайте </a:t>
            </a:r>
            <a:r>
              <a:rPr lang="ru-RU" sz="4195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СуперЛогопед</a:t>
            </a:r>
            <a:endParaRPr lang="ru-RU" sz="4195" b="1" u="sng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2176" y="1762026"/>
            <a:ext cx="9227120" cy="5412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 descr="http://astrologyonly.com/wp-content/uploads/2019/05/Right-Arrow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079836">
            <a:off x="6218143" y="2247793"/>
            <a:ext cx="2702424" cy="1029396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309000" y="2554114"/>
            <a:ext cx="4842583" cy="9220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369954">
              <a:defRPr/>
            </a:pPr>
            <a:r>
              <a:rPr lang="ru-RU" sz="2996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Заполнить форму и зарегистрироваться</a:t>
            </a:r>
          </a:p>
        </p:txBody>
      </p:sp>
      <p:pic>
        <p:nvPicPr>
          <p:cNvPr id="9" name="Picture 2" descr="https://im0-tub-ru.yandex.net/i?id=04d7bf3ef2e3931604a14ac939cd06c5&amp;n=13">
            <a:extLst>
              <a:ext uri="{FF2B5EF4-FFF2-40B4-BE49-F238E27FC236}">
                <a16:creationId xmlns:a16="http://schemas.microsoft.com/office/drawing/2014/main" xmlns="" id="{D02F853C-9D9C-46E8-BA16-8C134F5426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6042" y1="66270" x2="50833" y2="62698"/>
                      </a14:backgroundRemoval>
                    </a14:imgEffect>
                  </a14:imgLayer>
                </a14:imgProps>
              </a:ext>
            </a:extLst>
          </a:blip>
          <a:srcRect l="34707" r="34793"/>
          <a:stretch/>
        </p:blipFill>
        <p:spPr bwMode="auto">
          <a:xfrm>
            <a:off x="11325224" y="177850"/>
            <a:ext cx="1789356" cy="2647192"/>
          </a:xfrm>
          <a:prstGeom prst="rect">
            <a:avLst/>
          </a:prstGeom>
          <a:noFill/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3870997-A200-4B9C-A358-7EF97D62FC2B}"/>
              </a:ext>
            </a:extLst>
          </p:cNvPr>
          <p:cNvSpPr/>
          <p:nvPr/>
        </p:nvSpPr>
        <p:spPr>
          <a:xfrm>
            <a:off x="812056" y="1041946"/>
            <a:ext cx="15841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ШАГ 4</a:t>
            </a:r>
          </a:p>
        </p:txBody>
      </p:sp>
    </p:spTree>
    <p:extLst>
      <p:ext uri="{BB962C8B-B14F-4D97-AF65-F5344CB8AC3E}">
        <p14:creationId xmlns:p14="http://schemas.microsoft.com/office/powerpoint/2010/main" val="21513981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4224" y="1257970"/>
            <a:ext cx="8352928" cy="1106688"/>
          </a:xfrm>
        </p:spPr>
        <p:txBody>
          <a:bodyPr>
            <a:normAutofit/>
          </a:bodyPr>
          <a:lstStyle/>
          <a:p>
            <a:pPr algn="ctr"/>
            <a:r>
              <a:rPr lang="ru-RU" sz="3596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 просмотром занятия нужно</a:t>
            </a:r>
            <a:r>
              <a:rPr lang="ru-RU" sz="3596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авторизоваться </a:t>
            </a:r>
            <a:r>
              <a:rPr lang="ru-RU" sz="3596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сайте </a:t>
            </a:r>
            <a:r>
              <a:rPr lang="ru-RU" sz="3596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СуперЛогопед</a:t>
            </a:r>
            <a:endParaRPr lang="ru-RU" sz="3596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4064" y="2626122"/>
            <a:ext cx="11787408" cy="446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 descr="http://astrologyonly.com/wp-content/uploads/2019/05/Right-Arrow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19412">
            <a:off x="9228634" y="6855428"/>
            <a:ext cx="1850950" cy="705056"/>
          </a:xfrm>
          <a:prstGeom prst="rect">
            <a:avLst/>
          </a:prstGeom>
          <a:noFill/>
        </p:spPr>
      </p:pic>
      <p:pic>
        <p:nvPicPr>
          <p:cNvPr id="7" name="Picture 12" descr="https://i.pinimg.com/236x/e3/f1/b0/e3f1b050ab68ac3dcabd781763d4ca4e--smiley-emoji-the-emoj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4064" y="681906"/>
            <a:ext cx="749214" cy="1833332"/>
          </a:xfrm>
          <a:prstGeom prst="rect">
            <a:avLst/>
          </a:prstGeom>
          <a:noFill/>
        </p:spPr>
      </p:pic>
      <p:pic>
        <p:nvPicPr>
          <p:cNvPr id="8" name="Picture 2" descr="https://im0-tub-ru.yandex.net/i?id=04d7bf3ef2e3931604a14ac939cd06c5&amp;n=13">
            <a:extLst>
              <a:ext uri="{FF2B5EF4-FFF2-40B4-BE49-F238E27FC236}">
                <a16:creationId xmlns:a16="http://schemas.microsoft.com/office/drawing/2014/main" xmlns="" id="{7B1E1561-4C77-4301-B661-D49078CC05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6042" y1="66270" x2="50833" y2="62698"/>
                      </a14:backgroundRemoval>
                    </a14:imgEffect>
                  </a14:imgLayer>
                </a14:imgProps>
              </a:ext>
            </a:extLst>
          </a:blip>
          <a:srcRect l="34707" r="34793"/>
          <a:stretch/>
        </p:blipFill>
        <p:spPr bwMode="auto">
          <a:xfrm>
            <a:off x="10965184" y="0"/>
            <a:ext cx="2088232" cy="30893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0090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8160" y="897930"/>
            <a:ext cx="9601721" cy="1106688"/>
          </a:xfrm>
        </p:spPr>
        <p:txBody>
          <a:bodyPr>
            <a:normAutofit/>
          </a:bodyPr>
          <a:lstStyle/>
          <a:p>
            <a:pPr algn="ctr"/>
            <a:r>
              <a:rPr lang="ru-RU" sz="3596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 просмотром занятия нужно авторизоваться на сайте </a:t>
            </a:r>
            <a:r>
              <a:rPr lang="ru-RU" sz="3596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СуперЛогопед</a:t>
            </a:r>
            <a:endParaRPr lang="ru-RU" sz="3596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4"/>
          <a:stretch/>
        </p:blipFill>
        <p:spPr>
          <a:xfrm>
            <a:off x="1892176" y="2050058"/>
            <a:ext cx="9090678" cy="53726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52416" y="3202186"/>
            <a:ext cx="2625797" cy="342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697"/>
          </a:p>
        </p:txBody>
      </p:sp>
      <p:pic>
        <p:nvPicPr>
          <p:cNvPr id="6" name="Picture 12" descr="https://i.pinimg.com/236x/e3/f1/b0/e3f1b050ab68ac3dcabd781763d4ca4e--smiley-emoji-the-emoj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3929" y1="84783" x2="57143" y2="81884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00088" y="465882"/>
            <a:ext cx="642183" cy="1571428"/>
          </a:xfrm>
          <a:prstGeom prst="rect">
            <a:avLst/>
          </a:prstGeom>
          <a:noFill/>
        </p:spPr>
      </p:pic>
      <p:pic>
        <p:nvPicPr>
          <p:cNvPr id="9" name="Picture 2" descr="https://im0-tub-ru.yandex.net/i?id=04d7bf3ef2e3931604a14ac939cd06c5&amp;n=13">
            <a:extLst>
              <a:ext uri="{FF2B5EF4-FFF2-40B4-BE49-F238E27FC236}">
                <a16:creationId xmlns:a16="http://schemas.microsoft.com/office/drawing/2014/main" xmlns="" id="{C5C60BE4-3EB7-4DF3-89F6-A0CB8DEC98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6042" y1="66270" x2="50833" y2="62698"/>
                      </a14:backgroundRemoval>
                    </a14:imgEffect>
                  </a14:imgLayer>
                </a14:imgProps>
              </a:ext>
            </a:extLst>
          </a:blip>
          <a:srcRect l="34707" r="34793"/>
          <a:stretch/>
        </p:blipFill>
        <p:spPr bwMode="auto">
          <a:xfrm>
            <a:off x="11037192" y="105842"/>
            <a:ext cx="2313380" cy="3422439"/>
          </a:xfrm>
          <a:prstGeom prst="rect">
            <a:avLst/>
          </a:prstGeom>
          <a:noFill/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FA08C95-2E90-4ECC-9537-CDEA45DBC28F}"/>
              </a:ext>
            </a:extLst>
          </p:cNvPr>
          <p:cNvSpPr/>
          <p:nvPr/>
        </p:nvSpPr>
        <p:spPr>
          <a:xfrm>
            <a:off x="8300888" y="2122066"/>
            <a:ext cx="2232248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4098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2216" y="465882"/>
            <a:ext cx="9285445" cy="1660032"/>
          </a:xfrm>
        </p:spPr>
        <p:txBody>
          <a:bodyPr/>
          <a:lstStyle/>
          <a:p>
            <a:r>
              <a:rPr lang="ru-RU" sz="5394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Онлайн класс для занятий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" t="5538" r="1676" b="1892"/>
          <a:stretch/>
        </p:blipFill>
        <p:spPr>
          <a:xfrm>
            <a:off x="2180208" y="2442860"/>
            <a:ext cx="8851280" cy="5113640"/>
          </a:xfrm>
          <a:prstGeom prst="rect">
            <a:avLst/>
          </a:prstGeom>
        </p:spPr>
      </p:pic>
      <p:pic>
        <p:nvPicPr>
          <p:cNvPr id="5" name="Picture 2" descr="https://im0-tub-ru.yandex.net/i?id=04d7bf3ef2e3931604a14ac939cd06c5&amp;n=13">
            <a:extLst>
              <a:ext uri="{FF2B5EF4-FFF2-40B4-BE49-F238E27FC236}">
                <a16:creationId xmlns:a16="http://schemas.microsoft.com/office/drawing/2014/main" xmlns="" id="{1AEED181-36EE-4F01-8873-585CD93ACE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6042" y1="66270" x2="50833" y2="62698"/>
                      </a14:backgroundRemoval>
                    </a14:imgEffect>
                  </a14:imgLayer>
                </a14:imgProps>
              </a:ext>
            </a:extLst>
          </a:blip>
          <a:srcRect l="34707" r="34793"/>
          <a:stretch/>
        </p:blipFill>
        <p:spPr bwMode="auto">
          <a:xfrm>
            <a:off x="10749160" y="609898"/>
            <a:ext cx="2313380" cy="34224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40812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2256" y="249858"/>
            <a:ext cx="7720430" cy="1660032"/>
          </a:xfrm>
        </p:spPr>
        <p:txBody>
          <a:bodyPr/>
          <a:lstStyle/>
          <a:p>
            <a:pPr algn="ctr"/>
            <a:r>
              <a:rPr lang="ru-RU" sz="5394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Регистрация на сайте</a:t>
            </a:r>
            <a:r>
              <a:rPr lang="en-US" sz="5394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394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pruffme.com</a:t>
            </a:r>
            <a:endParaRPr lang="ru-RU" sz="5394" b="1" u="sng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152" y="1906042"/>
            <a:ext cx="9882141" cy="53425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88320" y="3706242"/>
            <a:ext cx="15520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ШАГ 1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4484464" y="2986162"/>
            <a:ext cx="1426885" cy="7991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963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748160" y="969938"/>
            <a:ext cx="9937104" cy="1284366"/>
          </a:xfrm>
        </p:spPr>
        <p:txBody>
          <a:bodyPr>
            <a:noAutofit/>
          </a:bodyPr>
          <a:lstStyle/>
          <a:p>
            <a:pPr algn="l"/>
            <a:r>
              <a:rPr lang="ru-RU" sz="3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Преимущества </a:t>
            </a: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проведения логопедических </a:t>
            </a:r>
            <a:b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занятий </a:t>
            </a:r>
            <a:r>
              <a:rPr lang="ru-RU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онлайн</a:t>
            </a: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учеников и родителей: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452016" y="2986162"/>
            <a:ext cx="12420370" cy="3814461"/>
          </a:xfrm>
          <a:prstGeom prst="rect">
            <a:avLst/>
          </a:prstGeom>
        </p:spPr>
        <p:txBody>
          <a:bodyPr vert="horz" lIns="136998" tIns="68499" rIns="136998" bIns="68499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>
              <a:lnSpc>
                <a:spcPct val="107000"/>
              </a:lnSpc>
              <a:spcBef>
                <a:spcPts val="0"/>
              </a:spcBef>
              <a:buClr>
                <a:srgbClr val="0070C0"/>
              </a:buClr>
            </a:pP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Экономия времени </a:t>
            </a:r>
          </a:p>
          <a:p>
            <a:pPr marL="0" algn="just">
              <a:lnSpc>
                <a:spcPct val="107000"/>
              </a:lnSpc>
              <a:spcBef>
                <a:spcPts val="0"/>
              </a:spcBef>
              <a:buClr>
                <a:srgbClr val="0070C0"/>
              </a:buClr>
            </a:pP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Более низкая цена по сравнению с очными занятиями</a:t>
            </a:r>
          </a:p>
          <a:p>
            <a:pPr marL="0" algn="just">
              <a:lnSpc>
                <a:spcPct val="107000"/>
              </a:lnSpc>
              <a:spcBef>
                <a:spcPts val="0"/>
              </a:spcBef>
              <a:buClr>
                <a:srgbClr val="0070C0"/>
              </a:buClr>
            </a:pP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Комфортные условия, доступ из любой точки мира</a:t>
            </a:r>
          </a:p>
          <a:p>
            <a:pPr marL="0" algn="just">
              <a:lnSpc>
                <a:spcPct val="107000"/>
              </a:lnSpc>
              <a:spcBef>
                <a:spcPts val="0"/>
              </a:spcBef>
              <a:buClr>
                <a:srgbClr val="0070C0"/>
              </a:buClr>
            </a:pP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Материалы для работы в электронной форме</a:t>
            </a:r>
          </a:p>
          <a:p>
            <a:pPr marL="0" algn="just">
              <a:lnSpc>
                <a:spcPct val="107000"/>
              </a:lnSpc>
              <a:spcBef>
                <a:spcPts val="0"/>
              </a:spcBef>
              <a:buClr>
                <a:srgbClr val="0070C0"/>
              </a:buClr>
            </a:pP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Ребенку интересно заниматься онлайн</a:t>
            </a:r>
          </a:p>
          <a:p>
            <a:pPr marL="0" algn="just">
              <a:lnSpc>
                <a:spcPct val="107000"/>
              </a:lnSpc>
              <a:spcBef>
                <a:spcPts val="0"/>
              </a:spcBef>
              <a:buClr>
                <a:srgbClr val="0070C0"/>
              </a:buClr>
            </a:pP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Взрослый ученик не стесняется обращаться к онлайн специалисту</a:t>
            </a:r>
          </a:p>
          <a:p>
            <a:pPr marL="0" algn="just">
              <a:lnSpc>
                <a:spcPct val="107000"/>
              </a:lnSpc>
              <a:spcBef>
                <a:spcPts val="0"/>
              </a:spcBef>
              <a:buClr>
                <a:srgbClr val="0070C0"/>
              </a:buClr>
            </a:pP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Занятия в удобное время</a:t>
            </a:r>
          </a:p>
          <a:p>
            <a:pPr marL="0" algn="just">
              <a:lnSpc>
                <a:spcPct val="107000"/>
              </a:lnSpc>
              <a:spcBef>
                <a:spcPts val="0"/>
              </a:spcBef>
              <a:buClr>
                <a:srgbClr val="0070C0"/>
              </a:buClr>
            </a:pP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Высокая эффективность</a:t>
            </a:r>
          </a:p>
        </p:txBody>
      </p:sp>
      <p:pic>
        <p:nvPicPr>
          <p:cNvPr id="31746" name="Picture 2" descr="http://daroutevgt.com/images/check-box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3340" y="897930"/>
            <a:ext cx="1294901" cy="1206469"/>
          </a:xfrm>
          <a:prstGeom prst="rect">
            <a:avLst/>
          </a:prstGeom>
          <a:noFill/>
        </p:spPr>
      </p:pic>
      <p:pic>
        <p:nvPicPr>
          <p:cNvPr id="31748" name="Picture 4" descr="https://www.mosscicek.com/uploads/emoji_people_285_1_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33" b="93667" l="10000" r="94500">
                        <a14:foregroundMark x1="34833" y1="51333" x2="57333" y2="53000"/>
                        <a14:foregroundMark x1="57333" y1="53000" x2="35500" y2="53333"/>
                        <a14:foregroundMark x1="32833" y1="74667" x2="16000" y2="89833"/>
                        <a14:foregroundMark x1="16000" y1="89833" x2="41000" y2="93667"/>
                        <a14:foregroundMark x1="41000" y1="93667" x2="65667" y2="88000"/>
                        <a14:foregroundMark x1="65667" y1="88000" x2="80333" y2="67333"/>
                        <a14:foregroundMark x1="80333" y1="67333" x2="30333" y2="78333"/>
                        <a14:foregroundMark x1="53833" y1="48167" x2="27333" y2="53333"/>
                        <a14:foregroundMark x1="58833" y1="45167" x2="58833" y2="58500"/>
                        <a14:foregroundMark x1="84333" y1="6500" x2="89000" y2="22167"/>
                        <a14:foregroundMark x1="90000" y1="6000" x2="89500" y2="21167"/>
                        <a14:foregroundMark x1="91500" y1="18667" x2="94500" y2="9000"/>
                        <a14:foregroundMark x1="91500" y1="2833" x2="94500" y2="7500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389120" y="1546002"/>
            <a:ext cx="2596113" cy="25961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1952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2216" y="825922"/>
            <a:ext cx="9004773" cy="10144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596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участия в обсуждении занятия нужно авторизоваться на сайте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pruffme.com</a:t>
            </a:r>
            <a:endParaRPr lang="ru-RU" sz="3600" b="1" u="sng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2" r="1505" b="2298"/>
          <a:stretch/>
        </p:blipFill>
        <p:spPr>
          <a:xfrm>
            <a:off x="2324224" y="2122066"/>
            <a:ext cx="8886957" cy="5218093"/>
          </a:xfrm>
          <a:prstGeom prst="rect">
            <a:avLst/>
          </a:prstGeom>
        </p:spPr>
      </p:pic>
      <p:pic>
        <p:nvPicPr>
          <p:cNvPr id="5" name="Picture 12" descr="https://i.pinimg.com/236x/e3/f1/b0/e3f1b050ab68ac3dcabd781763d4ca4e--smiley-emoji-the-emoj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8160" y="681906"/>
            <a:ext cx="481132" cy="11773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26117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0208" y="681906"/>
            <a:ext cx="8790712" cy="92224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Вход в комнату для обсуждения занятия на сайте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pruffme.com</a:t>
            </a:r>
            <a:endParaRPr lang="ru-RU" sz="3600" b="1" u="sng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1"/>
          <a:stretch/>
        </p:blipFill>
        <p:spPr>
          <a:xfrm>
            <a:off x="2972296" y="1906042"/>
            <a:ext cx="7015297" cy="532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4438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83"/>
          <a:stretch/>
        </p:blipFill>
        <p:spPr>
          <a:xfrm>
            <a:off x="2252216" y="1762026"/>
            <a:ext cx="9097594" cy="206596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08200" y="609898"/>
            <a:ext cx="9350938" cy="1199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96" b="1" dirty="0">
                <a:solidFill>
                  <a:srgbClr val="C00000"/>
                </a:solidFill>
              </a:rPr>
              <a:t>Логопедическая практика на рабочем месте. </a:t>
            </a:r>
            <a:r>
              <a:rPr lang="ru-RU" sz="3596" b="1" dirty="0" err="1">
                <a:solidFill>
                  <a:srgbClr val="C00000"/>
                </a:solidFill>
              </a:rPr>
              <a:t>Онлайн</a:t>
            </a:r>
            <a:r>
              <a:rPr lang="ru-RU" sz="3596" b="1" dirty="0">
                <a:solidFill>
                  <a:srgbClr val="C00000"/>
                </a:solidFill>
              </a:rPr>
              <a:t> на 30 дней 2490руб.</a:t>
            </a:r>
          </a:p>
        </p:txBody>
      </p:sp>
      <p:pic>
        <p:nvPicPr>
          <p:cNvPr id="5" name="Picture 2" descr="http://daroutevgt.com/images/check-box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040" y="537890"/>
            <a:ext cx="1236577" cy="1152128"/>
          </a:xfrm>
          <a:prstGeom prst="rect">
            <a:avLst/>
          </a:prstGeom>
          <a:noFill/>
        </p:spPr>
      </p:pic>
      <p:pic>
        <p:nvPicPr>
          <p:cNvPr id="6" name="Picture 2" descr="https://www.defectologiya.pro/image.jpg">
            <a:extLst>
              <a:ext uri="{FF2B5EF4-FFF2-40B4-BE49-F238E27FC236}">
                <a16:creationId xmlns:a16="http://schemas.microsoft.com/office/drawing/2014/main" xmlns="" id="{E0286231-B06E-482B-AD86-7C1083EAF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45" b="98565" l="3146" r="97848">
                        <a14:foregroundMark x1="2980" y1="35885" x2="81623" y2="42105"/>
                        <a14:foregroundMark x1="81623" y1="42105" x2="86424" y2="56938"/>
                        <a14:foregroundMark x1="86424" y1="56938" x2="87417" y2="86124"/>
                        <a14:foregroundMark x1="87417" y1="86124" x2="61093" y2="89713"/>
                        <a14:foregroundMark x1="61093" y1="89713" x2="7119" y2="87560"/>
                        <a14:foregroundMark x1="7119" y1="87560" x2="3311" y2="75120"/>
                        <a14:foregroundMark x1="3311" y1="75120" x2="5629" y2="36842"/>
                        <a14:foregroundMark x1="20033" y1="3589" x2="19205" y2="27990"/>
                        <a14:foregroundMark x1="19205" y1="27990" x2="11258" y2="32057"/>
                        <a14:foregroundMark x1="11258" y1="32057" x2="16391" y2="22727"/>
                        <a14:foregroundMark x1="16391" y1="22727" x2="24669" y2="24163"/>
                        <a14:foregroundMark x1="24669" y1="24163" x2="28477" y2="12201"/>
                        <a14:foregroundMark x1="28477" y1="12201" x2="34603" y2="22010"/>
                        <a14:foregroundMark x1="34603" y1="22010" x2="40232" y2="12919"/>
                        <a14:foregroundMark x1="40232" y1="12919" x2="41060" y2="25359"/>
                        <a14:foregroundMark x1="41060" y1="25359" x2="49172" y2="23923"/>
                        <a14:foregroundMark x1="49172" y1="23923" x2="57285" y2="30383"/>
                        <a14:foregroundMark x1="57285" y1="30383" x2="60927" y2="17943"/>
                        <a14:foregroundMark x1="60927" y1="17943" x2="58609" y2="5742"/>
                        <a14:foregroundMark x1="58609" y1="5742" x2="65563" y2="12201"/>
                        <a14:foregroundMark x1="65563" y1="12201" x2="66722" y2="24880"/>
                        <a14:foregroundMark x1="66722" y1="24880" x2="71523" y2="15311"/>
                        <a14:foregroundMark x1="71523" y1="15311" x2="76325" y2="26555"/>
                        <a14:foregroundMark x1="76325" y1="26555" x2="82285" y2="17225"/>
                        <a14:foregroundMark x1="82285" y1="17225" x2="90728" y2="21531"/>
                        <a14:foregroundMark x1="90728" y1="21531" x2="96358" y2="34211"/>
                        <a14:foregroundMark x1="96358" y1="34211" x2="96523" y2="46890"/>
                        <a14:foregroundMark x1="96523" y1="46890" x2="91556" y2="57656"/>
                        <a14:foregroundMark x1="91556" y1="57656" x2="91556" y2="82775"/>
                        <a14:foregroundMark x1="91556" y1="82775" x2="83940" y2="89713"/>
                        <a14:foregroundMark x1="83940" y1="89713" x2="83113" y2="89474"/>
                        <a14:foregroundMark x1="15397" y1="89474" x2="24669" y2="93062"/>
                        <a14:foregroundMark x1="24669" y1="93062" x2="80795" y2="95933"/>
                        <a14:foregroundMark x1="80795" y1="95933" x2="87748" y2="89952"/>
                        <a14:foregroundMark x1="87748" y1="89952" x2="87748" y2="83014"/>
                        <a14:foregroundMark x1="16060" y1="94737" x2="32450" y2="94976"/>
                        <a14:foregroundMark x1="32450" y1="94976" x2="61258" y2="93301"/>
                        <a14:foregroundMark x1="61258" y1="93301" x2="87417" y2="96172"/>
                        <a14:foregroundMark x1="87417" y1="88517" x2="83444" y2="98565"/>
                        <a14:foregroundMark x1="94702" y1="29904" x2="97848" y2="41148"/>
                        <a14:foregroundMark x1="97848" y1="41148" x2="92715" y2="47129"/>
                        <a14:foregroundMark x1="18874" y1="4545" x2="22185" y2="5981"/>
                        <a14:foregroundMark x1="42715" y1="4306" x2="43543" y2="4545"/>
                        <a14:foregroundMark x1="83609" y1="9091" x2="88742" y2="7895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620368" y="3346202"/>
            <a:ext cx="5904656" cy="40863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04732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2324224" y="2410098"/>
            <a:ext cx="9475702" cy="22133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7191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СПАСИБО </a:t>
            </a:r>
          </a:p>
          <a:p>
            <a:pPr marL="0" indent="0" algn="ctr">
              <a:buNone/>
            </a:pPr>
            <a:r>
              <a:rPr lang="ru-RU" sz="7191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ЗА ВНИМАНИЕ!</a:t>
            </a:r>
          </a:p>
        </p:txBody>
      </p:sp>
      <p:pic>
        <p:nvPicPr>
          <p:cNvPr id="4" name="Picture 2" descr="http://daroutevgt.com/images/check-box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0168" y="2410098"/>
            <a:ext cx="2204767" cy="20541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2608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820168" y="393874"/>
            <a:ext cx="9433048" cy="1811419"/>
          </a:xfrm>
        </p:spPr>
        <p:txBody>
          <a:bodyPr>
            <a:noAutofit/>
          </a:bodyPr>
          <a:lstStyle/>
          <a:p>
            <a:r>
              <a:rPr lang="ru-RU" sz="3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Преимущества </a:t>
            </a: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проведения логопедических занятий онлайн</a:t>
            </a:r>
            <a:r>
              <a:rPr lang="ru-RU" sz="3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логопеда: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452016" y="2986162"/>
            <a:ext cx="12358415" cy="3915960"/>
          </a:xfrm>
          <a:prstGeom prst="rect">
            <a:avLst/>
          </a:prstGeom>
        </p:spPr>
        <p:txBody>
          <a:bodyPr vert="horz" lIns="136998" tIns="68499" rIns="136998" bIns="68499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7000"/>
              </a:lnSpc>
              <a:spcBef>
                <a:spcPts val="0"/>
              </a:spcBef>
              <a:buClr>
                <a:srgbClr val="0070C0"/>
              </a:buClr>
            </a:pP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Экономия времени 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buClr>
                <a:srgbClr val="0070C0"/>
              </a:buClr>
            </a:pP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 провести большее количество занятий в день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buClr>
                <a:srgbClr val="0070C0"/>
              </a:buClr>
            </a:pP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Комфортные условия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buClr>
                <a:srgbClr val="0070C0"/>
              </a:buClr>
            </a:pP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Материалы для работы в электронной форме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buClr>
                <a:srgbClr val="0070C0"/>
              </a:buClr>
            </a:pP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Удобный рабочий график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buClr>
                <a:srgbClr val="0070C0"/>
              </a:buClr>
            </a:pP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Высокая эффективность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buClr>
                <a:srgbClr val="0070C0"/>
              </a:buClr>
            </a:pP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Техническая поддержка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buClr>
                <a:srgbClr val="0070C0"/>
              </a:buClr>
            </a:pP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 получать рекомендации куратора</a:t>
            </a:r>
          </a:p>
        </p:txBody>
      </p:sp>
      <p:pic>
        <p:nvPicPr>
          <p:cNvPr id="30724" name="Picture 4" descr="https://emojipedia-us.s3.dualstack.us-west-1.amazonaws.com/thumbs/240/emojione/178/female-teacher_1f469-200d-1f3eb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6667" l="5417" r="97083">
                        <a14:foregroundMark x1="64583" y1="95417" x2="16250" y2="82083"/>
                        <a14:foregroundMark x1="16250" y1="82083" x2="7917" y2="61667"/>
                        <a14:foregroundMark x1="7917" y1="61667" x2="9583" y2="37917"/>
                        <a14:foregroundMark x1="9583" y1="37917" x2="41667" y2="76250"/>
                        <a14:foregroundMark x1="41667" y1="76250" x2="60833" y2="89583"/>
                        <a14:foregroundMark x1="60833" y1="89583" x2="84167" y2="90417"/>
                        <a14:foregroundMark x1="84167" y1="90417" x2="92917" y2="66667"/>
                        <a14:foregroundMark x1="92917" y1="66667" x2="92917" y2="26250"/>
                        <a14:foregroundMark x1="40833" y1="93333" x2="19167" y2="96667"/>
                        <a14:foregroundMark x1="19167" y1="96667" x2="417" y2="80833"/>
                        <a14:foregroundMark x1="417" y1="80833" x2="20000" y2="69167"/>
                        <a14:foregroundMark x1="20000" y1="69167" x2="38750" y2="96667"/>
                        <a14:foregroundMark x1="5417" y1="71667" x2="5417" y2="25833"/>
                        <a14:foregroundMark x1="4167" y1="26250" x2="55833" y2="37083"/>
                        <a14:foregroundMark x1="55833" y1="37083" x2="77083" y2="26250"/>
                        <a14:foregroundMark x1="77083" y1="26250" x2="96667" y2="38333"/>
                        <a14:foregroundMark x1="96667" y1="38333" x2="97083" y2="83333"/>
                        <a14:foregroundMark x1="97083" y1="83333" x2="65000" y2="87500"/>
                        <a14:foregroundMark x1="94167" y1="27083" x2="60417" y2="28750"/>
                        <a14:foregroundMark x1="72917" y1="26250" x2="45833" y2="25000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389120" y="897930"/>
            <a:ext cx="2747555" cy="2664296"/>
          </a:xfrm>
          <a:prstGeom prst="rect">
            <a:avLst/>
          </a:prstGeom>
          <a:noFill/>
        </p:spPr>
      </p:pic>
      <p:pic>
        <p:nvPicPr>
          <p:cNvPr id="9" name="Picture 2" descr="http://daroutevgt.com/images/check-box2.png">
            <a:extLst>
              <a:ext uri="{FF2B5EF4-FFF2-40B4-BE49-F238E27FC236}">
                <a16:creationId xmlns:a16="http://schemas.microsoft.com/office/drawing/2014/main" xmlns="" id="{C04E0636-FB65-4884-8F0B-5489D7A5B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016" y="609898"/>
            <a:ext cx="1294901" cy="12064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8853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844128" y="288591"/>
            <a:ext cx="11089232" cy="1744260"/>
          </a:xfrm>
        </p:spPr>
        <p:txBody>
          <a:bodyPr/>
          <a:lstStyle/>
          <a:p>
            <a:pPr algn="ctr"/>
            <a:r>
              <a:rPr lang="ru-RU" sz="5394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   </a:t>
            </a:r>
            <a:r>
              <a:rPr lang="ru-RU" sz="3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Специальный виртуальный </a:t>
            </a:r>
            <a:r>
              <a:rPr lang="ru-RU" sz="36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класс </a:t>
            </a:r>
            <a:r>
              <a:rPr lang="ru-RU" sz="3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</a:t>
            </a:r>
            <a:r>
              <a:rPr lang="ru-RU" sz="3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проведения занятий</a:t>
            </a:r>
          </a:p>
        </p:txBody>
      </p:sp>
      <p:sp>
        <p:nvSpPr>
          <p:cNvPr id="29704" name="AutoShape 8" descr="https://cdn.shopify.com/s/files/1/1061/1924/products/62_large.png?v=1544200611"/>
          <p:cNvSpPr>
            <a:spLocks noChangeAspect="1" noChangeArrowheads="1"/>
          </p:cNvSpPr>
          <p:nvPr/>
        </p:nvSpPr>
        <p:spPr bwMode="auto">
          <a:xfrm>
            <a:off x="233087" y="-2098874"/>
            <a:ext cx="456660" cy="456662"/>
          </a:xfrm>
          <a:prstGeom prst="rect">
            <a:avLst/>
          </a:prstGeom>
          <a:noFill/>
        </p:spPr>
        <p:txBody>
          <a:bodyPr vert="horz" wrap="square" lIns="136998" tIns="68499" rIns="136998" bIns="68499" numCol="1" anchor="t" anchorCtr="0" compatLnSpc="1">
            <a:prstTxWarp prst="textNoShape">
              <a:avLst/>
            </a:prstTxWarp>
          </a:bodyPr>
          <a:lstStyle/>
          <a:p>
            <a:endParaRPr lang="ru-RU" sz="2697"/>
          </a:p>
        </p:txBody>
      </p:sp>
      <p:pic>
        <p:nvPicPr>
          <p:cNvPr id="29710" name="Picture 14" descr="https://yt3.ggpht.com/a-/AAuE7mAgIR55b_F_uEGNz6j7pLvWBmBul2WjULd17Q=s900-mo-c-c0xffffffff-rj-k-n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4" b="98707" l="1078" r="98707">
                        <a14:foregroundMark x1="30603" y1="75647" x2="58405" y2="79095"/>
                        <a14:foregroundMark x1="58405" y1="79095" x2="36853" y2="65948"/>
                        <a14:foregroundMark x1="36853" y1="65948" x2="12515" y2="65308"/>
                        <a14:foregroundMark x1="30603" y1="48060" x2="57974" y2="48060"/>
                        <a14:foregroundMark x1="57974" y1="48060" x2="70043" y2="46336"/>
                        <a14:foregroundMark x1="90302" y1="91379" x2="90533" y2="85776"/>
                        <a14:foregroundMark x1="87377" y1="7493" x2="86281" y2="7447"/>
                        <a14:foregroundMark x1="686" y1="96812" x2="647" y2="99353"/>
                        <a14:foregroundMark x1="647" y1="99353" x2="82974" y2="92457"/>
                        <a14:foregroundMark x1="82974" y1="92457" x2="87340" y2="85776"/>
                        <a14:foregroundMark x1="97022" y1="66801" x2="96937" y2="64912"/>
                        <a14:foregroundMark x1="92200" y1="92028" x2="90948" y2="96983"/>
                        <a14:foregroundMark x1="92439" y1="93372" x2="88147" y2="95474"/>
                        <a14:foregroundMark x1="23487" y1="15037" x2="21257" y2="20670"/>
                        <a14:foregroundMark x1="33405" y1="89655" x2="59052" y2="88578"/>
                        <a14:foregroundMark x1="59052" y1="88578" x2="33836" y2="72198"/>
                        <a14:foregroundMark x1="33836" y1="72198" x2="51509" y2="90948"/>
                        <a14:foregroundMark x1="51509" y1="90948" x2="74784" y2="78879"/>
                        <a14:foregroundMark x1="74784" y1="78879" x2="47414" y2="68534"/>
                        <a14:foregroundMark x1="47414" y1="68534" x2="33836" y2="73276"/>
                        <a14:foregroundMark x1="21983" y1="65517" x2="14440" y2="91379"/>
                        <a14:foregroundMark x1="14440" y1="91379" x2="41595" y2="93103"/>
                        <a14:foregroundMark x1="41595" y1="93103" x2="70690" y2="93103"/>
                        <a14:foregroundMark x1="70690" y1="93103" x2="80172" y2="68319"/>
                        <a14:foregroundMark x1="80172" y1="68319" x2="21983" y2="65948"/>
                        <a14:foregroundMark x1="24784" y1="78448" x2="38362" y2="80603"/>
                        <a14:foregroundMark x1="20259" y1="84698" x2="29310" y2="67241"/>
                        <a14:foregroundMark x1="51293" y1="95905" x2="81034" y2="96983"/>
                        <a14:foregroundMark x1="81034" y1="96983" x2="80172" y2="70474"/>
                        <a14:foregroundMark x1="18103" y1="87500" x2="40733" y2="85776"/>
                        <a14:foregroundMark x1="84698" y1="72198" x2="26509" y2="65733"/>
                        <a14:foregroundMark x1="26509" y1="65733" x2="75862" y2="58621"/>
                        <a14:foregroundMark x1="75862" y1="58621" x2="85345" y2="58621"/>
                        <a14:foregroundMark x1="78448" y1="64871" x2="87735" y2="66914"/>
                        <a14:foregroundMark x1="88578" y1="95474" x2="92026" y2="98707"/>
                        <a14:foregroundMark x1="95905" y1="96552" x2="95905" y2="94193"/>
                        <a14:foregroundMark x1="13578" y1="97629" x2="12931" y2="87500"/>
                        <a14:foregroundMark x1="23707" y1="95474" x2="31681" y2="70905"/>
                        <a14:foregroundMark x1="31681" y1="70905" x2="34052" y2="20474"/>
                        <a14:foregroundMark x1="34052" y1="20474" x2="59267" y2="15733"/>
                        <a14:foregroundMark x1="59267" y1="15733" x2="72629" y2="39871"/>
                        <a14:foregroundMark x1="72629" y1="39871" x2="81897" y2="92241"/>
                        <a14:foregroundMark x1="81897" y1="92241" x2="56034" y2="98491"/>
                        <a14:foregroundMark x1="56034" y1="98491" x2="31250" y2="96336"/>
                        <a14:foregroundMark x1="31250" y1="96336" x2="17672" y2="75216"/>
                        <a14:foregroundMark x1="17672" y1="75216" x2="31034" y2="18750"/>
                        <a14:foregroundMark x1="31034" y1="18750" x2="45114" y2="9632"/>
                        <a14:foregroundMark x1="56975" y1="8610" x2="70259" y2="26724"/>
                        <a14:foregroundMark x1="70259" y1="26724" x2="86422" y2="93750"/>
                        <a14:backgroundMark x1="18103" y1="12931" x2="7974" y2="64655"/>
                        <a14:backgroundMark x1="7974" y1="64655" x2="12931" y2="8836"/>
                        <a14:backgroundMark x1="12931" y1="8836" x2="14224" y2="5603"/>
                        <a14:backgroundMark x1="84698" y1="11207" x2="94828" y2="65302"/>
                        <a14:backgroundMark x1="94828" y1="65302" x2="90948" y2="5603"/>
                        <a14:backgroundMark x1="28879" y1="6681" x2="7328" y2="19397"/>
                        <a14:backgroundMark x1="7328" y1="19397" x2="3879" y2="73276"/>
                        <a14:backgroundMark x1="3879" y1="73276" x2="7974" y2="75647"/>
                        <a14:backgroundMark x1="92026" y1="64871" x2="97198" y2="93966"/>
                        <a14:backgroundMark x1="97198" y1="93966" x2="97629" y2="69181"/>
                        <a14:backgroundMark x1="97629" y1="69181" x2="94828" y2="61422"/>
                        <a14:backgroundMark x1="93103" y1="3879" x2="94181" y2="47414"/>
                        <a14:backgroundMark x1="10776" y1="5172" x2="1724" y2="30388"/>
                        <a14:backgroundMark x1="1724" y1="30388" x2="3448" y2="82328"/>
                        <a14:backgroundMark x1="3448" y1="82328" x2="2802" y2="67672"/>
                        <a14:backgroundMark x1="5603" y1="72845" x2="4526" y2="96983"/>
                        <a14:backgroundMark x1="9698" y1="4526" x2="36207" y2="6681"/>
                        <a14:backgroundMark x1="36207" y1="6681" x2="61207" y2="4526"/>
                        <a14:backgroundMark x1="61207" y1="4526" x2="88362" y2="12500"/>
                        <a14:backgroundMark x1="88362" y1="12500" x2="87500" y2="9698"/>
                        <a14:backgroundMark x1="22629" y1="19828" x2="23707" y2="12931"/>
                        <a14:backgroundMark x1="87500" y1="7328" x2="92026" y2="8405"/>
                        <a14:backgroundMark x1="80172" y1="16379" x2="80172" y2="16379"/>
                        <a14:backgroundMark x1="80819" y1="13578" x2="82328" y2="20905"/>
                        <a14:backgroundMark x1="90948" y1="80603" x2="90948" y2="85776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741048" y="249858"/>
            <a:ext cx="3024336" cy="3024336"/>
          </a:xfrm>
          <a:prstGeom prst="rect">
            <a:avLst/>
          </a:prstGeom>
          <a:noFill/>
        </p:spPr>
      </p:pic>
      <p:pic>
        <p:nvPicPr>
          <p:cNvPr id="8" name="Picture 2" descr="http://daroutevgt.com/images/check-box2.png">
            <a:extLst>
              <a:ext uri="{FF2B5EF4-FFF2-40B4-BE49-F238E27FC236}">
                <a16:creationId xmlns:a16="http://schemas.microsoft.com/office/drawing/2014/main" xmlns="" id="{D0BDEE10-F088-4886-A228-EDF909592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8040" y="537890"/>
            <a:ext cx="1294901" cy="1206469"/>
          </a:xfrm>
          <a:prstGeom prst="rect">
            <a:avLst/>
          </a:prstGeom>
          <a:noFill/>
        </p:spPr>
      </p:pic>
      <p:pic>
        <p:nvPicPr>
          <p:cNvPr id="2050" name="Picture 2" descr="F:\Снимок экрана 2019-06-10 в 15.08.25 2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6"/>
          <a:stretch/>
        </p:blipFill>
        <p:spPr bwMode="auto">
          <a:xfrm>
            <a:off x="450998" y="2842146"/>
            <a:ext cx="9677503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667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000" y="753914"/>
            <a:ext cx="9298715" cy="1106688"/>
          </a:xfrm>
        </p:spPr>
        <p:txBody>
          <a:bodyPr>
            <a:normAutofit/>
          </a:bodyPr>
          <a:lstStyle/>
          <a:p>
            <a:pPr algn="r"/>
            <a:r>
              <a:rPr lang="ru-RU" sz="4794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Структура онлайн занятия:</a:t>
            </a:r>
            <a:r>
              <a:rPr lang="ru-RU" sz="4794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/>
              </a:rPr>
              <a:t/>
            </a:r>
            <a:br>
              <a:rPr lang="ru-RU" sz="4794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/>
              </a:rPr>
            </a:br>
            <a:endParaRPr lang="ru-RU" sz="2397" b="1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308000" y="2122066"/>
            <a:ext cx="12787017" cy="7104150"/>
          </a:xfrm>
          <a:prstGeom prst="rect">
            <a:avLst/>
          </a:prstGeom>
        </p:spPr>
        <p:txBody>
          <a:bodyPr vert="horz" lIns="136998" tIns="68499" rIns="136998" bIns="68499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>
              <a:lnSpc>
                <a:spcPct val="107000"/>
              </a:lnSpc>
              <a:spcBef>
                <a:spcPts val="0"/>
              </a:spcBef>
              <a:buClr>
                <a:srgbClr val="0070C0"/>
              </a:buClr>
              <a:defRPr/>
            </a:pP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Организационный момент</a:t>
            </a:r>
          </a:p>
          <a:p>
            <a:pPr marL="0" algn="just">
              <a:lnSpc>
                <a:spcPct val="107000"/>
              </a:lnSpc>
              <a:spcBef>
                <a:spcPts val="0"/>
              </a:spcBef>
              <a:buClr>
                <a:srgbClr val="0070C0"/>
              </a:buClr>
              <a:defRPr/>
            </a:pP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Постановка правильного типа дыхания, речевого выдоха, нормализация голоса</a:t>
            </a:r>
          </a:p>
          <a:p>
            <a:pPr marL="0" algn="just">
              <a:lnSpc>
                <a:spcPct val="107000"/>
              </a:lnSpc>
              <a:spcBef>
                <a:spcPts val="0"/>
              </a:spcBef>
              <a:buClr>
                <a:srgbClr val="0070C0"/>
              </a:buClr>
              <a:defRPr/>
            </a:pP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Массаж – обучение массажным приемам родителя или самого ребенка</a:t>
            </a:r>
          </a:p>
          <a:p>
            <a:pPr marL="0" algn="just">
              <a:lnSpc>
                <a:spcPct val="107000"/>
              </a:lnSpc>
              <a:spcBef>
                <a:spcPts val="0"/>
              </a:spcBef>
              <a:buClr>
                <a:srgbClr val="0070C0"/>
              </a:buClr>
              <a:defRPr/>
            </a:pP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Артикуляционная гимнастика</a:t>
            </a:r>
          </a:p>
          <a:p>
            <a:pPr marL="0" algn="just">
              <a:lnSpc>
                <a:spcPct val="107000"/>
              </a:lnSpc>
              <a:spcBef>
                <a:spcPts val="0"/>
              </a:spcBef>
              <a:buClr>
                <a:srgbClr val="0070C0"/>
              </a:buClr>
              <a:defRPr/>
            </a:pP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над звуком, в зависимости от этапа. Если работа ведется над несколькими звуками, то они чередуются с другими видами работы.</a:t>
            </a:r>
          </a:p>
          <a:p>
            <a:pPr marL="0" algn="just">
              <a:lnSpc>
                <a:spcPct val="107000"/>
              </a:lnSpc>
              <a:spcBef>
                <a:spcPts val="0"/>
              </a:spcBef>
              <a:buClr>
                <a:srgbClr val="0070C0"/>
              </a:buClr>
              <a:defRPr/>
            </a:pP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Физминутка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развитие общей и мелкой моторики.</a:t>
            </a:r>
          </a:p>
          <a:p>
            <a:pPr marL="0" algn="just">
              <a:lnSpc>
                <a:spcPct val="107000"/>
              </a:lnSpc>
              <a:spcBef>
                <a:spcPts val="0"/>
              </a:spcBef>
              <a:buClr>
                <a:srgbClr val="0070C0"/>
              </a:buClr>
              <a:defRPr/>
            </a:pP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фонематического восприятия</a:t>
            </a:r>
          </a:p>
          <a:p>
            <a:pPr marL="0" algn="just">
              <a:lnSpc>
                <a:spcPct val="107000"/>
              </a:lnSpc>
              <a:spcBef>
                <a:spcPts val="0"/>
              </a:spcBef>
              <a:buClr>
                <a:srgbClr val="0070C0"/>
              </a:buClr>
              <a:defRPr/>
            </a:pP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над лексической темой, грамматические упражнения.</a:t>
            </a:r>
          </a:p>
          <a:p>
            <a:pPr marL="0" algn="just">
              <a:lnSpc>
                <a:spcPct val="107000"/>
              </a:lnSpc>
              <a:spcBef>
                <a:spcPts val="0"/>
              </a:spcBef>
              <a:buClr>
                <a:srgbClr val="0070C0"/>
              </a:buClr>
              <a:defRPr/>
            </a:pP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Онлайн игра</a:t>
            </a:r>
          </a:p>
          <a:p>
            <a:pPr marL="0" algn="just">
              <a:spcBef>
                <a:spcPts val="0"/>
              </a:spcBef>
              <a:buClr>
                <a:srgbClr val="0070C0"/>
              </a:buClr>
              <a:defRPr/>
            </a:pP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Итог занятия, домашнее задание.</a:t>
            </a:r>
          </a:p>
          <a:p>
            <a:pPr marL="0" algn="just">
              <a:spcBef>
                <a:spcPts val="0"/>
              </a:spcBef>
              <a:buClr>
                <a:srgbClr val="0070C0"/>
              </a:buClr>
              <a:defRPr/>
            </a:pP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buClr>
                <a:srgbClr val="0070C0"/>
              </a:buClr>
              <a:buNone/>
              <a:defRPr/>
            </a:pPr>
            <a:r>
              <a:rPr lang="ru-RU" sz="2097" b="1" dirty="0">
                <a:latin typeface="Trebuchet MS" panose="020B0603020202020204"/>
              </a:rPr>
              <a:t>       </a:t>
            </a:r>
            <a:r>
              <a:rPr lang="ru-RU" sz="2097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Последовательность компонентов занятия, их продолжительность зависит от структуры дефекта,   возраста и индивидуальных особенностей ученика, а так же этапа коррекционной работы</a:t>
            </a:r>
          </a:p>
          <a:p>
            <a:pPr marL="513733" indent="-513733" defTabSz="684977">
              <a:spcBef>
                <a:spcPts val="1498"/>
              </a:spcBef>
              <a:buClr>
                <a:srgbClr val="0070C0"/>
              </a:buClr>
              <a:buNone/>
              <a:defRPr/>
            </a:pPr>
            <a:endParaRPr lang="ru-RU" sz="2697" dirty="0">
              <a:solidFill>
                <a:sysClr val="windowText" lastClr="000000">
                  <a:lumMod val="75000"/>
                  <a:lumOff val="25000"/>
                </a:sysClr>
              </a:solidFill>
              <a:latin typeface="Trebuchet MS" panose="020B0603020202020204"/>
            </a:endParaRPr>
          </a:p>
        </p:txBody>
      </p:sp>
      <p:pic>
        <p:nvPicPr>
          <p:cNvPr id="5" name="Picture 4" descr="http://ultimatecakeart.co.uk/wp-content/uploads/2017/08/Menu-Icons_course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89120" y="321866"/>
            <a:ext cx="2461702" cy="2436962"/>
          </a:xfrm>
          <a:prstGeom prst="rect">
            <a:avLst/>
          </a:prstGeom>
          <a:noFill/>
        </p:spPr>
      </p:pic>
      <p:pic>
        <p:nvPicPr>
          <p:cNvPr id="6" name="Picture 12" descr="https://i.pinimg.com/236x/e3/f1/b0/e3f1b050ab68ac3dcabd781763d4ca4e--smiley-emoji-the-emoj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008" y="6514554"/>
            <a:ext cx="321092" cy="785713"/>
          </a:xfrm>
          <a:prstGeom prst="rect">
            <a:avLst/>
          </a:prstGeom>
          <a:noFill/>
        </p:spPr>
      </p:pic>
      <p:pic>
        <p:nvPicPr>
          <p:cNvPr id="8" name="Picture 2" descr="http://daroutevgt.com/images/check-box2.png">
            <a:extLst>
              <a:ext uri="{FF2B5EF4-FFF2-40B4-BE49-F238E27FC236}">
                <a16:creationId xmlns:a16="http://schemas.microsoft.com/office/drawing/2014/main" xmlns="" id="{9F1C74F9-614B-4F99-B6B3-07457890F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0008" y="537890"/>
            <a:ext cx="1294901" cy="12064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8397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96432" y="753914"/>
            <a:ext cx="5410104" cy="1218795"/>
          </a:xfrm>
        </p:spPr>
        <p:txBody>
          <a:bodyPr/>
          <a:lstStyle/>
          <a:p>
            <a:r>
              <a:rPr lang="ru-RU" sz="4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Артикуляционная </a:t>
            </a:r>
            <a:br>
              <a:rPr lang="ru-RU" sz="4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ru-RU" sz="4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гимнастика</a:t>
            </a:r>
          </a:p>
        </p:txBody>
      </p:sp>
      <p:pic>
        <p:nvPicPr>
          <p:cNvPr id="5" name="Рисунок 4" descr="Изображение выглядит как человек, мальчик, молодой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1BC3D305-5C5B-4DCA-AF2C-BA688587A1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t="44399" r="27258"/>
          <a:stretch/>
        </p:blipFill>
        <p:spPr>
          <a:xfrm flipH="1">
            <a:off x="10029080" y="465882"/>
            <a:ext cx="2952328" cy="1820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G:\Артикуляционная гимнастик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164" y="2258553"/>
            <a:ext cx="8430916" cy="485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379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60328" y="609898"/>
            <a:ext cx="6696744" cy="889511"/>
          </a:xfrm>
        </p:spPr>
        <p:txBody>
          <a:bodyPr>
            <a:noAutofit/>
          </a:bodyPr>
          <a:lstStyle/>
          <a:p>
            <a:r>
              <a:rPr lang="ru-RU" sz="3596" b="1" dirty="0"/>
              <a:t>        </a:t>
            </a:r>
            <a:r>
              <a:rPr lang="ru-RU" sz="4794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над звуком </a:t>
            </a:r>
            <a:br>
              <a:rPr lang="ru-RU" sz="4794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4794" b="1" u="sng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subTitle" idx="4"/>
          </p:nvPr>
        </p:nvSpPr>
        <p:spPr>
          <a:xfrm>
            <a:off x="1100088" y="1690018"/>
            <a:ext cx="12522570" cy="128436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996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Постановка – по подражанию, от опорного звука, смешанным способом</a:t>
            </a:r>
          </a:p>
        </p:txBody>
      </p:sp>
      <p:pic>
        <p:nvPicPr>
          <p:cNvPr id="5" name="Picture 12" descr="https://i.pinimg.com/236x/e3/f1/b0/e3f1b050ab68ac3dcabd781763d4ca4e--smiley-emoji-the-emoj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032" y="6442546"/>
            <a:ext cx="349914" cy="85624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100088" y="6658570"/>
            <a:ext cx="9204624" cy="507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97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Обязательное условие </a:t>
            </a:r>
            <a:r>
              <a:rPr lang="ru-RU" sz="2697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наличие гарнитуры</a:t>
            </a:r>
            <a:endParaRPr lang="ru-RU" sz="2697" u="sng" dirty="0"/>
          </a:p>
        </p:txBody>
      </p:sp>
      <p:pic>
        <p:nvPicPr>
          <p:cNvPr id="26626" name="Picture 2" descr="https://i.pinimg.com/originals/f3/0a/2b/f30a2bc58a48f88d91e2b933f33dc5f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21168" y="105842"/>
            <a:ext cx="1778970" cy="1585824"/>
          </a:xfrm>
          <a:prstGeom prst="rect">
            <a:avLst/>
          </a:prstGeom>
          <a:noFill/>
        </p:spPr>
      </p:pic>
      <p:pic>
        <p:nvPicPr>
          <p:cNvPr id="26630" name="Picture 6" descr="http://cdn.onlinewebfonts.com/svg/download_50077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68840" y="6298530"/>
            <a:ext cx="1218631" cy="1165215"/>
          </a:xfrm>
          <a:prstGeom prst="rect">
            <a:avLst/>
          </a:prstGeom>
          <a:noFill/>
        </p:spPr>
      </p:pic>
      <p:pic>
        <p:nvPicPr>
          <p:cNvPr id="10" name="Picture 2" descr="http://daroutevgt.com/images/check-box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8000" y="1546002"/>
            <a:ext cx="686453" cy="639573"/>
          </a:xfrm>
          <a:prstGeom prst="rect">
            <a:avLst/>
          </a:prstGeom>
          <a:noFill/>
        </p:spPr>
      </p:pic>
      <p:pic>
        <p:nvPicPr>
          <p:cNvPr id="2050" name="Picture 2" descr="G:\Постановка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9"/>
          <a:stretch/>
        </p:blipFill>
        <p:spPr bwMode="auto">
          <a:xfrm>
            <a:off x="5492576" y="2381465"/>
            <a:ext cx="2808312" cy="391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561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type="subTitle" idx="4"/>
          </p:nvPr>
        </p:nvSpPr>
        <p:spPr>
          <a:xfrm>
            <a:off x="1172096" y="1906042"/>
            <a:ext cx="12522570" cy="32109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996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Отработка изолированного звука, в слогах, в словах, в связной речи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88120" y="6874594"/>
            <a:ext cx="6716713" cy="50738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697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Обязательное условие </a:t>
            </a:r>
            <a:r>
              <a:rPr lang="ru-RU" sz="2697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наличие гарнитуры</a:t>
            </a:r>
            <a:endParaRPr lang="ru-RU" sz="2697" u="sng" dirty="0"/>
          </a:p>
        </p:txBody>
      </p:sp>
      <p:pic>
        <p:nvPicPr>
          <p:cNvPr id="8" name="Picture 2" descr="https://i.pinimg.com/originals/f3/0a/2b/f30a2bc58a48f88d91e2b933f33dc5f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37192" y="177850"/>
            <a:ext cx="1777121" cy="1584176"/>
          </a:xfrm>
          <a:prstGeom prst="rect">
            <a:avLst/>
          </a:prstGeom>
          <a:noFill/>
        </p:spPr>
      </p:pic>
      <p:pic>
        <p:nvPicPr>
          <p:cNvPr id="10" name="Picture 12" descr="https://i.pinimg.com/236x/e3/f1/b0/e3f1b050ab68ac3dcabd781763d4ca4e--smiley-emoji-the-emoj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0048" y="6874594"/>
            <a:ext cx="214061" cy="523809"/>
          </a:xfrm>
          <a:prstGeom prst="rect">
            <a:avLst/>
          </a:prstGeom>
          <a:noFill/>
        </p:spPr>
      </p:pic>
      <p:pic>
        <p:nvPicPr>
          <p:cNvPr id="11" name="Picture 6" descr="http://cdn.onlinewebfonts.com/svg/download_50077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6872" y="6802586"/>
            <a:ext cx="642182" cy="614033"/>
          </a:xfrm>
          <a:prstGeom prst="rect">
            <a:avLst/>
          </a:prstGeom>
          <a:noFill/>
        </p:spPr>
      </p:pic>
      <p:pic>
        <p:nvPicPr>
          <p:cNvPr id="12" name="Picture 2" descr="http://daroutevgt.com/images/check-box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0008" y="1762026"/>
            <a:ext cx="686453" cy="639573"/>
          </a:xfrm>
          <a:prstGeom prst="rect">
            <a:avLst/>
          </a:prstGeom>
          <a:noFill/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380FAFD2-E2F0-48A8-9E45-63AA315DB16E}"/>
              </a:ext>
            </a:extLst>
          </p:cNvPr>
          <p:cNvSpPr/>
          <p:nvPr/>
        </p:nvSpPr>
        <p:spPr>
          <a:xfrm>
            <a:off x="3908400" y="393874"/>
            <a:ext cx="5400600" cy="829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79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над звуком </a:t>
            </a:r>
            <a:endParaRPr lang="ru-RU" sz="4790" dirty="0"/>
          </a:p>
        </p:txBody>
      </p:sp>
      <p:pic>
        <p:nvPicPr>
          <p:cNvPr id="3074" name="Picture 2" descr="G:\звук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5"/>
          <a:stretch/>
        </p:blipFill>
        <p:spPr bwMode="auto">
          <a:xfrm>
            <a:off x="2612255" y="2401599"/>
            <a:ext cx="8400019" cy="425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05362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1798</TotalTime>
  <Words>620</Words>
  <Application>Microsoft Office PowerPoint</Application>
  <PresentationFormat>Произвольный</PresentationFormat>
  <Paragraphs>103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   ЛОГОПЕДИЧЕСКАЯ  ПРАКТИКА                             или         СТАЖИРОВКА В ОНЛАЙН</vt:lpstr>
      <vt:lpstr>                         Хухлынина Юлия Анатольевна:                                  Практикующий логопед                 Педагог высшей квалификационной категории     </vt:lpstr>
      <vt:lpstr>Преимущества проведения логопедических  занятий онлайн для учеников и родителей:</vt:lpstr>
      <vt:lpstr>Преимущества проведения логопедических занятий онлайн для логопеда:</vt:lpstr>
      <vt:lpstr>                  Специальный виртуальный    класс                           для проведения занятий</vt:lpstr>
      <vt:lpstr>Структура онлайн занятия: </vt:lpstr>
      <vt:lpstr>Артикуляционная         гимнастика</vt:lpstr>
      <vt:lpstr>        Работа над звуком  </vt:lpstr>
      <vt:lpstr>Презентация PowerPoint</vt:lpstr>
      <vt:lpstr>Работа над текстом</vt:lpstr>
      <vt:lpstr>Отслеживание динамики</vt:lpstr>
      <vt:lpstr>                     Пройдите ЛОГОПЕДИЧЕСКУЮ ПАКТИКУ                                        не выходя из дома, присутствуя на реальных онлайн-занятиях                                           логопеда с ребенком в удобные вам даты, время и график!</vt:lpstr>
      <vt:lpstr>Когда нужна практика (стажировка): - Вы студент, прошли профессиональную переподготовку и Вам необходимо прохождение практики; - Вы планируете начать частную практику и хотите посмотреть как это работает? - Вы хотите расширить свои навыки по новым для себя параметрам (видам нарушения, возрастному цензу, научиться заниматься онлайн и т.д.)  В процессе практики (стажировки) Вы ознакомитесь: - с методами и приемами диагностики и коррекции в зависимости от возраста ученика и нарушения речи; - с категориями детей, занимающихся в нашем логопедическом онлайн-центре, с особенностями их развития. </vt:lpstr>
      <vt:lpstr> Не нужно никуда ходить. Вы экономите свое время! Более низкая цена, по сравнению с очной стажировкой у специалиста. Вы смотрите реальные, а не постановочные занятия.          Видите в динамике, какой результат дают конкретные методы и приемы работы. Наблюдаете работу с учениками разного возраста, с различными нарушениями. Ученики не знают о присутствии наблюдателей, поэтому ведут себя естественно. Вы сами выбираете из расписания те занятия, которые подходят по времени.</vt:lpstr>
      <vt:lpstr>Что вы приобретаете</vt:lpstr>
      <vt:lpstr>Наблюдение реальных онлайн занятий  по расписанию логопеда-наставника (занятие 45 мин)</vt:lpstr>
      <vt:lpstr>Групповая проработка занятий  Ответы на вопросы в течение 45 минут по графику логопеда-наставника в специальном виртуальном классе   Специальный WhatsApp чат с другими практикантами</vt:lpstr>
      <vt:lpstr>Презентация PowerPoint</vt:lpstr>
      <vt:lpstr>Презентация PowerPoint</vt:lpstr>
      <vt:lpstr>1. Вы отсылаете заполненную форму обратной связи на Дефектология Проф.  2. С Вами связывается логопед-куратор и совместно с Вами подбирает параметры практики (расписание, возраст ребенка, нарушение и т.д.), а также тестируется техническая сторона.  3. Далее, Вас передают логопеду-наставнику, который подходит по параметрам логопедических занятий.  4. Я с Вами связываюсь по WhatsApp, высылаю на электронную почту расписание занятий и разборов, информацию об учениках, ссылки на онлайн классы и комнату для разбора занятий. Включаю Вас в специальный WhatsApp чат.</vt:lpstr>
      <vt:lpstr>5. Вы регистрируетесь на сайтах СуперЛогопед и pruffme.com 6. ЗАРАНЕЕ ПРОВЕРЯЕТЕ ПОДКЛЮЧЕНИЕ К ОНЛАЙН КЛАССУ, К КОМНАТЕ ДЛЯ РАЗБОРА ЗАНЯТИЙ, ОТКЛЮЧАЕТЕ БЛОКИРОВЩИК РЕКЛАМЫ, АНТИВИРУСНУЮ ПРОГРАММУ. Решаете все технические вопросы. 7. В назначенное время занятий, Вы присоединяетесь и наблюдаете. Записываете свои вопросы по занятию. ВАЖНО! Сначала нужно авторизоваться на сайте СуперЛогопед, затем проходить по ссылке в класс. 8. Принимаете участие в групповом обсуждении с другими практикантами по графику, получаете ответы на свои вопросы.  ВАЖНО! Сначала нужно авторизоваться на сайте pruffme, затем проходить по ссылке в комнату. </vt:lpstr>
      <vt:lpstr>Регистрация на сайте СуперЛогопед</vt:lpstr>
      <vt:lpstr>Регистрация на сайте СуперЛогопед</vt:lpstr>
      <vt:lpstr>Презентация PowerPoint</vt:lpstr>
      <vt:lpstr>Регистрация на сайте СуперЛогопед</vt:lpstr>
      <vt:lpstr>Перед просмотром занятия нужно авторизоваться на сайте СуперЛогопед</vt:lpstr>
      <vt:lpstr>Перед просмотром занятия нужно авторизоваться на сайте СуперЛогопед</vt:lpstr>
      <vt:lpstr>Онлайн класс для занятий</vt:lpstr>
      <vt:lpstr>Регистрация на сайте pruffme.com</vt:lpstr>
      <vt:lpstr> Для участия в обсуждении занятия нужно авторизоваться на сайте pruffme.com</vt:lpstr>
      <vt:lpstr>Вход в комнату для обсуждения занятия на сайте pruffme.com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разработать АООП дошкольного образования детей с ТНР</dc:title>
  <dc:creator>Виктор Зикратов</dc:creator>
  <cp:lastModifiedBy>User</cp:lastModifiedBy>
  <cp:revision>128</cp:revision>
  <dcterms:created xsi:type="dcterms:W3CDTF">2017-09-14T13:04:29Z</dcterms:created>
  <dcterms:modified xsi:type="dcterms:W3CDTF">2019-06-14T17:52:25Z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2017-09-14T00:00:00Z</vt:filetime>
  </property>
  <property fmtid="{D5CDD505-2E9C-101B-9397-08002B2CF9AE}" pid="3" name="Creator">
    <vt:lpwstr>3-Heights(TM) Image to PDF Converter 4.8.25.2 (www.pdf-tools.com)</vt:lpwstr>
  </property>
  <property fmtid="{D5CDD505-2E9C-101B-9397-08002B2CF9AE}" pid="4" name="LastSaved">
    <vt:filetime>2017-09-14T00:00:00Z</vt:filetime>
  </property>
</Properties>
</file>